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740EF1-6F3F-4324-91BC-4B40AC029271}">
  <a:tblStyle styleId="{E5740EF1-6F3F-4324-91BC-4B40AC0292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D85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CA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10200" y="25"/>
            <a:ext cx="9123600" cy="870300"/>
          </a:xfrm>
          <a:prstGeom prst="rect">
            <a:avLst/>
          </a:prstGeom>
          <a:solidFill>
            <a:srgbClr val="0007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sp>
        <p:nvSpPr>
          <p:cNvPr id="100" name="Google Shape;100;p25"/>
          <p:cNvSpPr txBox="1"/>
          <p:nvPr/>
        </p:nvSpPr>
        <p:spPr>
          <a:xfrm>
            <a:off x="1761150" y="0"/>
            <a:ext cx="5621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</a:rPr>
              <a:t>Online Learning Platforms: </a:t>
            </a:r>
            <a:endParaRPr sz="15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</a:rPr>
              <a:t>Comparing Learning Between Tapestry and Canvas Use </a:t>
            </a:r>
            <a:endParaRPr sz="1500" b="1">
              <a:solidFill>
                <a:srgbClr val="FFFFFF"/>
              </a:solidFill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602357" y="5286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By: Bita Jokar, Heather McFadyen, Melanie Butt, Steven J. Barnes</a:t>
            </a:r>
            <a:endParaRPr sz="1000"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22" y="69356"/>
            <a:ext cx="536550" cy="73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8600" y="83876"/>
            <a:ext cx="673800" cy="72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/>
          <p:nvPr/>
        </p:nvSpPr>
        <p:spPr>
          <a:xfrm>
            <a:off x="114000" y="971325"/>
            <a:ext cx="2328300" cy="1401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2530700" y="971325"/>
            <a:ext cx="2178000" cy="409102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7054950" y="976413"/>
            <a:ext cx="1950900" cy="1233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160725" y="987450"/>
            <a:ext cx="139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C3E50"/>
                </a:solidFill>
              </a:rPr>
              <a:t>INTRODUCTION</a:t>
            </a:r>
            <a:endParaRPr sz="1100" b="1">
              <a:solidFill>
                <a:srgbClr val="2C3E50"/>
              </a:solidFill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2670807" y="981218"/>
            <a:ext cx="79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C3E50"/>
                </a:solidFill>
              </a:rPr>
              <a:t>METHOD </a:t>
            </a:r>
            <a:endParaRPr sz="1100" b="1" dirty="0">
              <a:solidFill>
                <a:srgbClr val="2C3E50"/>
              </a:solidFill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2590053" y="3751460"/>
            <a:ext cx="1306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C3E50"/>
                </a:solidFill>
              </a:rPr>
              <a:t>PROCEDURE</a:t>
            </a:r>
            <a:endParaRPr sz="1100" b="1" dirty="0">
              <a:solidFill>
                <a:srgbClr val="2C3E50"/>
              </a:solidFill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7157975" y="981218"/>
            <a:ext cx="180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C3E50"/>
                </a:solidFill>
              </a:rPr>
              <a:t>PROJECTED RESULTS</a:t>
            </a:r>
            <a:endParaRPr sz="1100" b="1" dirty="0">
              <a:solidFill>
                <a:srgbClr val="2C3E50"/>
              </a:solidFill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7072880" y="3402325"/>
            <a:ext cx="1950900" cy="67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7065825" y="2285983"/>
            <a:ext cx="1950900" cy="104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5"/>
          <p:cNvSpPr txBox="1"/>
          <p:nvPr/>
        </p:nvSpPr>
        <p:spPr>
          <a:xfrm>
            <a:off x="7099763" y="2275953"/>
            <a:ext cx="118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C3E50"/>
                </a:solidFill>
              </a:rPr>
              <a:t>LIMITATIONS</a:t>
            </a:r>
            <a:endParaRPr sz="1100" b="1" dirty="0">
              <a:solidFill>
                <a:srgbClr val="2C3E50"/>
              </a:solidFill>
            </a:endParaRPr>
          </a:p>
        </p:txBody>
      </p:sp>
      <p:sp>
        <p:nvSpPr>
          <p:cNvPr id="114" name="Google Shape;114;p25"/>
          <p:cNvSpPr txBox="1"/>
          <p:nvPr/>
        </p:nvSpPr>
        <p:spPr>
          <a:xfrm>
            <a:off x="7080285" y="3400608"/>
            <a:ext cx="188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2C3E50"/>
                </a:solidFill>
              </a:rPr>
              <a:t>  FUTURE DIRECTIONS </a:t>
            </a:r>
            <a:endParaRPr sz="1100" b="1" dirty="0">
              <a:solidFill>
                <a:srgbClr val="2C3E50"/>
              </a:solidFill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-66000" y="1218405"/>
            <a:ext cx="25101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 dirty="0">
                <a:solidFill>
                  <a:schemeClr val="dk1"/>
                </a:solidFill>
              </a:rPr>
              <a:t>The Tapestry Tool is TLEF-funded and UBC-developed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 dirty="0">
                <a:solidFill>
                  <a:schemeClr val="dk1"/>
                </a:solidFill>
              </a:rPr>
              <a:t>Encouraging non-linearity and collaboration 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 dirty="0">
                <a:solidFill>
                  <a:schemeClr val="dk1"/>
                </a:solidFill>
              </a:rPr>
              <a:t>Increased student engagement in online learning environments associated with improved learning outcomes.</a:t>
            </a:r>
            <a:r>
              <a:rPr lang="en" sz="800" baseline="30000" dirty="0">
                <a:solidFill>
                  <a:schemeClr val="dk1"/>
                </a:solidFill>
              </a:rPr>
              <a:t>1</a:t>
            </a:r>
            <a:endParaRPr sz="800" dirty="0">
              <a:solidFill>
                <a:schemeClr val="dk1"/>
              </a:solidFill>
            </a:endParaRPr>
          </a:p>
        </p:txBody>
      </p:sp>
      <p:grpSp>
        <p:nvGrpSpPr>
          <p:cNvPr id="116" name="Google Shape;116;p25"/>
          <p:cNvGrpSpPr/>
          <p:nvPr/>
        </p:nvGrpSpPr>
        <p:grpSpPr>
          <a:xfrm>
            <a:off x="7067657" y="4128215"/>
            <a:ext cx="1956693" cy="507900"/>
            <a:chOff x="7006163" y="4043063"/>
            <a:chExt cx="1950900" cy="507900"/>
          </a:xfrm>
        </p:grpSpPr>
        <p:sp>
          <p:nvSpPr>
            <p:cNvPr id="117" name="Google Shape;117;p25"/>
            <p:cNvSpPr/>
            <p:nvPr/>
          </p:nvSpPr>
          <p:spPr>
            <a:xfrm>
              <a:off x="7018988" y="4084525"/>
              <a:ext cx="1936250" cy="400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5"/>
            <p:cNvSpPr txBox="1"/>
            <p:nvPr/>
          </p:nvSpPr>
          <p:spPr>
            <a:xfrm>
              <a:off x="7006163" y="4043063"/>
              <a:ext cx="1950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2C3E50"/>
                  </a:solidFill>
                </a:rPr>
                <a:t>Acknowledgments: </a:t>
              </a:r>
              <a:r>
                <a:rPr lang="en" sz="700" dirty="0" err="1">
                  <a:solidFill>
                    <a:srgbClr val="2C3E50"/>
                  </a:solidFill>
                </a:rPr>
                <a:t>Aidin</a:t>
              </a:r>
              <a:r>
                <a:rPr lang="en" sz="700" dirty="0">
                  <a:solidFill>
                    <a:srgbClr val="2C3E50"/>
                  </a:solidFill>
                </a:rPr>
                <a:t> </a:t>
              </a:r>
              <a:r>
                <a:rPr lang="en" sz="700" dirty="0" err="1">
                  <a:solidFill>
                    <a:srgbClr val="2C3E50"/>
                  </a:solidFill>
                </a:rPr>
                <a:t>Niavarani</a:t>
              </a:r>
              <a:r>
                <a:rPr lang="en" sz="700" dirty="0">
                  <a:solidFill>
                    <a:srgbClr val="2C3E50"/>
                  </a:solidFill>
                </a:rPr>
                <a:t>, Trish </a:t>
              </a:r>
              <a:r>
                <a:rPr lang="en" sz="700" dirty="0" err="1">
                  <a:solidFill>
                    <a:srgbClr val="2C3E50"/>
                  </a:solidFill>
                </a:rPr>
                <a:t>Varao</a:t>
              </a:r>
              <a:r>
                <a:rPr lang="en" sz="700" dirty="0">
                  <a:solidFill>
                    <a:srgbClr val="2C3E50"/>
                  </a:solidFill>
                </a:rPr>
                <a:t>-Sousa, Stephanie Chen, UBC Teaching and Learning Enhancement Fund</a:t>
              </a:r>
              <a:endParaRPr sz="700" dirty="0">
                <a:solidFill>
                  <a:srgbClr val="2C3E50"/>
                </a:solidFill>
              </a:endParaRPr>
            </a:p>
          </p:txBody>
        </p:sp>
      </p:grpSp>
      <p:sp>
        <p:nvSpPr>
          <p:cNvPr id="119" name="Google Shape;119;p25"/>
          <p:cNvSpPr txBox="1"/>
          <p:nvPr/>
        </p:nvSpPr>
        <p:spPr>
          <a:xfrm>
            <a:off x="6908050" y="2465383"/>
            <a:ext cx="2097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 dirty="0">
                <a:solidFill>
                  <a:schemeClr val="dk1"/>
                </a:solidFill>
              </a:rPr>
              <a:t>Zoom setting (e.g., uncontrollable environmental stimuli)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 dirty="0">
                <a:solidFill>
                  <a:schemeClr val="dk1"/>
                </a:solidFill>
              </a:rPr>
              <a:t>Unsure if used aids during quiz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 dirty="0">
                <a:solidFill>
                  <a:schemeClr val="dk1"/>
                </a:solidFill>
              </a:rPr>
              <a:t>Lab versus classroom learning 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2379963" y="1279998"/>
            <a:ext cx="2306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Administered using Qualtrics, Zoom, and HSP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Participants randomly assigned to Tapestry or Canvas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Screen-recorded while viewing content, screen-share during quiz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Brown-Peterson distractor task as short-term memory (STM) clear</a:t>
            </a:r>
            <a:endParaRPr sz="800" dirty="0"/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 dirty="0"/>
              <a:t>Count backwards in threes from a given number for 30 seconds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Quiz questions from first four levels of Bloom’s taxonomy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Higher quiz score → greater probability of winning a $50 Amazon gift card</a:t>
            </a:r>
            <a:endParaRPr sz="800" dirty="0"/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 dirty="0"/>
              <a:t>1 correct quiz answer = </a:t>
            </a:r>
            <a:endParaRPr sz="8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1 entry into raffle</a:t>
            </a:r>
            <a:endParaRPr sz="800" dirty="0"/>
          </a:p>
        </p:txBody>
      </p:sp>
      <p:sp>
        <p:nvSpPr>
          <p:cNvPr id="121" name="Google Shape;121;p25"/>
          <p:cNvSpPr txBox="1"/>
          <p:nvPr/>
        </p:nvSpPr>
        <p:spPr>
          <a:xfrm>
            <a:off x="2404488" y="4024210"/>
            <a:ext cx="2041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Walk-through video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2 minute trial content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25 minute test content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STM clear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Quiz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Experiential learning questions</a:t>
            </a:r>
            <a:endParaRPr sz="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225" y="3677050"/>
            <a:ext cx="713350" cy="44831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23" name="Google Shape;123;p25"/>
          <p:cNvGrpSpPr/>
          <p:nvPr/>
        </p:nvGrpSpPr>
        <p:grpSpPr>
          <a:xfrm>
            <a:off x="90250" y="2471600"/>
            <a:ext cx="2328175" cy="976450"/>
            <a:chOff x="114025" y="2419925"/>
            <a:chExt cx="2328175" cy="976450"/>
          </a:xfrm>
        </p:grpSpPr>
        <p:sp>
          <p:nvSpPr>
            <p:cNvPr id="124" name="Google Shape;124;p25"/>
            <p:cNvSpPr/>
            <p:nvPr/>
          </p:nvSpPr>
          <p:spPr>
            <a:xfrm>
              <a:off x="135475" y="2431775"/>
              <a:ext cx="2306700" cy="951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5"/>
            <p:cNvSpPr txBox="1"/>
            <p:nvPr/>
          </p:nvSpPr>
          <p:spPr>
            <a:xfrm>
              <a:off x="168500" y="2595975"/>
              <a:ext cx="2273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Does using Tapestry improve participants’ learning experience and retention of material as compared to using Canvas, and is there a greater improvement for non-neurotypical students?</a:t>
              </a:r>
              <a:endParaRPr sz="800"/>
            </a:p>
          </p:txBody>
        </p:sp>
        <p:sp>
          <p:nvSpPr>
            <p:cNvPr id="126" name="Google Shape;126;p25"/>
            <p:cNvSpPr txBox="1"/>
            <p:nvPr/>
          </p:nvSpPr>
          <p:spPr>
            <a:xfrm>
              <a:off x="114025" y="2419925"/>
              <a:ext cx="1808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rgbClr val="2C3E50"/>
                  </a:solidFill>
                </a:rPr>
                <a:t>RESEARCH QUESTION</a:t>
              </a:r>
              <a:endParaRPr/>
            </a:p>
          </p:txBody>
        </p:sp>
      </p:grpSp>
      <p:grpSp>
        <p:nvGrpSpPr>
          <p:cNvPr id="127" name="Google Shape;127;p25"/>
          <p:cNvGrpSpPr/>
          <p:nvPr/>
        </p:nvGrpSpPr>
        <p:grpSpPr>
          <a:xfrm>
            <a:off x="4861788" y="1018675"/>
            <a:ext cx="2048472" cy="4131081"/>
            <a:chOff x="4797375" y="978150"/>
            <a:chExt cx="2048472" cy="4131081"/>
          </a:xfrm>
        </p:grpSpPr>
        <p:pic>
          <p:nvPicPr>
            <p:cNvPr id="128" name="Google Shape;128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04647" y="2298733"/>
              <a:ext cx="2041200" cy="118533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9" name="Google Shape;129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97375" y="978150"/>
              <a:ext cx="2041200" cy="114817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30" name="Google Shape;130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04646" y="3656482"/>
              <a:ext cx="2041201" cy="1233843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1" name="Google Shape;131;p25"/>
            <p:cNvSpPr txBox="1"/>
            <p:nvPr/>
          </p:nvSpPr>
          <p:spPr>
            <a:xfrm>
              <a:off x="4973600" y="2084125"/>
              <a:ext cx="180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solidFill>
                    <a:srgbClr val="222222"/>
                  </a:solidFill>
                </a:rPr>
                <a:t>Armstrong, P. (2010). Bloom’s Taxonomy. Vanderbilt University Center for Teaching. Retrieved 06 April 2021 from https://cft.vanderbilt.edu/guides-sub-pages/blooms-taxonomy/.</a:t>
              </a:r>
              <a:endParaRPr sz="300"/>
            </a:p>
          </p:txBody>
        </p:sp>
        <p:sp>
          <p:nvSpPr>
            <p:cNvPr id="132" name="Google Shape;132;p25"/>
            <p:cNvSpPr txBox="1"/>
            <p:nvPr/>
          </p:nvSpPr>
          <p:spPr>
            <a:xfrm>
              <a:off x="5063600" y="3407525"/>
              <a:ext cx="1628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Tapestry learning condition</a:t>
              </a:r>
              <a:endParaRPr sz="700"/>
            </a:p>
          </p:txBody>
        </p:sp>
        <p:sp>
          <p:nvSpPr>
            <p:cNvPr id="133" name="Google Shape;133;p25"/>
            <p:cNvSpPr txBox="1"/>
            <p:nvPr/>
          </p:nvSpPr>
          <p:spPr>
            <a:xfrm>
              <a:off x="5011197" y="4816731"/>
              <a:ext cx="1628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/>
                <a:t>Canvas learning condition</a:t>
              </a:r>
              <a:endParaRPr sz="700" dirty="0"/>
            </a:p>
          </p:txBody>
        </p:sp>
      </p:grpSp>
      <p:sp>
        <p:nvSpPr>
          <p:cNvPr id="134" name="Google Shape;134;p25"/>
          <p:cNvSpPr txBox="1"/>
          <p:nvPr/>
        </p:nvSpPr>
        <p:spPr>
          <a:xfrm>
            <a:off x="6917050" y="3647463"/>
            <a:ext cx="1950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In-class learning experiment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Learning in the long term </a:t>
            </a:r>
            <a:endParaRPr sz="800" dirty="0"/>
          </a:p>
        </p:txBody>
      </p:sp>
      <p:grpSp>
        <p:nvGrpSpPr>
          <p:cNvPr id="135" name="Google Shape;135;p25"/>
          <p:cNvGrpSpPr/>
          <p:nvPr/>
        </p:nvGrpSpPr>
        <p:grpSpPr>
          <a:xfrm>
            <a:off x="7070620" y="4596970"/>
            <a:ext cx="1950850" cy="436547"/>
            <a:chOff x="7006175" y="4482978"/>
            <a:chExt cx="1960850" cy="436547"/>
          </a:xfrm>
        </p:grpSpPr>
        <p:sp>
          <p:nvSpPr>
            <p:cNvPr id="136" name="Google Shape;136;p25"/>
            <p:cNvSpPr/>
            <p:nvPr/>
          </p:nvSpPr>
          <p:spPr>
            <a:xfrm>
              <a:off x="7016125" y="4519325"/>
              <a:ext cx="1950900" cy="400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 txBox="1"/>
            <p:nvPr/>
          </p:nvSpPr>
          <p:spPr>
            <a:xfrm>
              <a:off x="7006175" y="4482978"/>
              <a:ext cx="1950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400" dirty="0">
                  <a:solidFill>
                    <a:srgbClr val="2C3E50"/>
                  </a:solidFill>
                </a:rPr>
                <a:t>(1) Dodson, S., Roll, I., Fong, M., Yoon, D., </a:t>
              </a:r>
              <a:r>
                <a:rPr lang="en" sz="400" dirty="0" err="1">
                  <a:solidFill>
                    <a:srgbClr val="2C3E50"/>
                  </a:solidFill>
                </a:rPr>
                <a:t>Harandi</a:t>
              </a:r>
              <a:r>
                <a:rPr lang="en" sz="400" dirty="0">
                  <a:solidFill>
                    <a:srgbClr val="2C3E50"/>
                  </a:solidFill>
                </a:rPr>
                <a:t>, N.M., Fels, S. (2018). An active viewing framework for video-based learning. Proceedings of the Fifth Annual ACM Conference on Learning at Scale (L@S '18). ACM, New York, NY, USA, Article 24, 4 pages. https://</a:t>
              </a:r>
              <a:r>
                <a:rPr lang="en" sz="400" dirty="0" err="1">
                  <a:solidFill>
                    <a:srgbClr val="2C3E50"/>
                  </a:solidFill>
                </a:rPr>
                <a:t>doi.org</a:t>
              </a:r>
              <a:r>
                <a:rPr lang="en" sz="400" dirty="0">
                  <a:solidFill>
                    <a:srgbClr val="2C3E50"/>
                  </a:solidFill>
                </a:rPr>
                <a:t>/ 10.1145/3231644.3231682</a:t>
              </a:r>
              <a:endParaRPr dirty="0"/>
            </a:p>
          </p:txBody>
        </p:sp>
      </p:grpSp>
      <p:grpSp>
        <p:nvGrpSpPr>
          <p:cNvPr id="138" name="Google Shape;138;p25"/>
          <p:cNvGrpSpPr/>
          <p:nvPr/>
        </p:nvGrpSpPr>
        <p:grpSpPr>
          <a:xfrm>
            <a:off x="110278" y="3516978"/>
            <a:ext cx="2363377" cy="1529163"/>
            <a:chOff x="135475" y="3440738"/>
            <a:chExt cx="2338125" cy="1529163"/>
          </a:xfrm>
        </p:grpSpPr>
        <p:sp>
          <p:nvSpPr>
            <p:cNvPr id="139" name="Google Shape;139;p25"/>
            <p:cNvSpPr/>
            <p:nvPr/>
          </p:nvSpPr>
          <p:spPr>
            <a:xfrm>
              <a:off x="135475" y="3441400"/>
              <a:ext cx="2306700" cy="1528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 txBox="1"/>
            <p:nvPr/>
          </p:nvSpPr>
          <p:spPr>
            <a:xfrm>
              <a:off x="246025" y="3440738"/>
              <a:ext cx="1122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2C3E50"/>
                  </a:solidFill>
                </a:rPr>
                <a:t>PILOT STUDY</a:t>
              </a:r>
              <a:endParaRPr sz="1100" b="1">
                <a:solidFill>
                  <a:srgbClr val="2C3E50"/>
                </a:solidFill>
              </a:endParaRPr>
            </a:p>
          </p:txBody>
        </p:sp>
        <p:pic>
          <p:nvPicPr>
            <p:cNvPr id="141" name="Google Shape;141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1613" y="4608013"/>
              <a:ext cx="1429673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42" name="Google Shape;142;p25"/>
            <p:cNvSpPr txBox="1"/>
            <p:nvPr/>
          </p:nvSpPr>
          <p:spPr>
            <a:xfrm>
              <a:off x="1555000" y="3660063"/>
              <a:ext cx="9186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Time spent on 15-min quiz: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&lt;7 mins:   4/27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&lt;10 mins: 6/27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&lt;15 mins: 14/27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pic>
          <p:nvPicPr>
            <p:cNvPr id="143" name="Google Shape;143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46025" y="3739625"/>
              <a:ext cx="1306499" cy="784857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44" name="Google Shape;144;p25"/>
          <p:cNvSpPr txBox="1"/>
          <p:nvPr/>
        </p:nvSpPr>
        <p:spPr>
          <a:xfrm>
            <a:off x="6872250" y="1194688"/>
            <a:ext cx="2041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Higher mean test scores for Tapestry condition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And, scoring better on higher-level questions (Bloom’s Taxonomy)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Learning differences for neurodivergent participants</a:t>
            </a:r>
            <a:endParaRPr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407</Words>
  <Application>Microsoft Macintosh PowerPoint</Application>
  <PresentationFormat>On-screen Show (16:9)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melbutt98@gmail.com</cp:lastModifiedBy>
  <cp:revision>5</cp:revision>
  <dcterms:modified xsi:type="dcterms:W3CDTF">2021-04-10T01:33:31Z</dcterms:modified>
</cp:coreProperties>
</file>