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900725" cy="32918400"/>
  <p:notesSz cx="9601200" cy="15087600"/>
  <p:defaultTextStyle>
    <a:defPPr>
      <a:defRPr lang="en-US"/>
    </a:defPPr>
    <a:lvl1pPr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charset="0"/>
        <a:ea typeface="+mn-ea"/>
        <a:cs typeface="+mn-cs"/>
      </a:defRPr>
    </a:lvl1pPr>
    <a:lvl2pPr marL="2193925" indent="-1736725"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charset="0"/>
        <a:ea typeface="+mn-ea"/>
        <a:cs typeface="+mn-cs"/>
      </a:defRPr>
    </a:lvl2pPr>
    <a:lvl3pPr marL="4389438" indent="-3475038"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charset="0"/>
        <a:ea typeface="+mn-ea"/>
        <a:cs typeface="+mn-cs"/>
      </a:defRPr>
    </a:lvl3pPr>
    <a:lvl4pPr marL="6583363" indent="-5211763"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charset="0"/>
        <a:ea typeface="+mn-ea"/>
        <a:cs typeface="+mn-cs"/>
      </a:defRPr>
    </a:lvl4pPr>
    <a:lvl5pPr marL="8778875" indent="-6950075"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5E6C"/>
    <a:srgbClr val="275452"/>
    <a:srgbClr val="7F7F7F"/>
    <a:srgbClr val="00093D"/>
    <a:srgbClr val="E32726"/>
    <a:srgbClr val="F20000"/>
    <a:srgbClr val="EE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8" autoAdjust="0"/>
    <p:restoredTop sz="93553"/>
  </p:normalViewPr>
  <p:slideViewPr>
    <p:cSldViewPr snapToGrid="0" snapToObjects="1">
      <p:cViewPr>
        <p:scale>
          <a:sx n="30" d="100"/>
          <a:sy n="30" d="100"/>
        </p:scale>
        <p:origin x="776" y="-504"/>
      </p:cViewPr>
      <p:guideLst>
        <p:guide orient="horz" pos="10368"/>
        <p:guide pos="138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40"/>
    </p:cViewPr>
  </p:notesTextViewPr>
  <p:notesViewPr>
    <p:cSldViewPr snapToGrid="0" snapToObjects="1">
      <p:cViewPr varScale="1">
        <p:scale>
          <a:sx n="93" d="100"/>
          <a:sy n="93" d="100"/>
        </p:scale>
        <p:origin x="4840" y="2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775" y="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3F58A-9343-D84E-A1CE-84EC14E8DDF2}" type="datetimeFigureOut">
              <a:rPr lang="en-US" smtClean="0"/>
              <a:t>3/21/19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433195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775" y="1433195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0F356-CB5D-9841-A742-F352B9362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21C11-C8AF-3A4C-8F7D-F9F245280BE7}" type="datetimeFigureOut">
              <a:rPr lang="en-US" smtClean="0"/>
              <a:t>3/21/19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4938" y="1885950"/>
            <a:ext cx="6791325" cy="509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8" y="7261225"/>
            <a:ext cx="7680325" cy="594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3195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1433195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2E9D0-2CED-3C43-9A2E-3CB29E776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TEMPLATE IS FULLY CUSTOMIZABLE.</a:t>
            </a:r>
            <a:r>
              <a:rPr lang="en-US" baseline="0" dirty="0"/>
              <a:t> BOXES AND PLACEHOLDERS CAN BE REMOVED. COLOURS CAN BE CHANGED.</a:t>
            </a:r>
            <a:endParaRPr lang="en-US" dirty="0"/>
          </a:p>
          <a:p>
            <a:r>
              <a:rPr lang="en-US" dirty="0"/>
              <a:t>UBC LOGO MUST REMAIN</a:t>
            </a:r>
            <a:r>
              <a:rPr lang="en-US" baseline="0" dirty="0"/>
              <a:t> TOP LEFT. </a:t>
            </a:r>
            <a:r>
              <a:rPr lang="en-US" dirty="0"/>
              <a:t>UBC BRANDING BAR AT THE BOTTOM CAN BE DELETED</a:t>
            </a:r>
            <a:r>
              <a:rPr lang="en-US" baseline="0" dirty="0"/>
              <a:t> IF DESIRED.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2E9D0-2CED-3C43-9A2E-3CB29E776B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67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>
          <a:xfrm>
            <a:off x="5211763" y="504825"/>
            <a:ext cx="33680400" cy="213677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0"/>
          </p:nvPr>
        </p:nvSpPr>
        <p:spPr>
          <a:xfrm>
            <a:off x="15289213" y="6959600"/>
            <a:ext cx="13219114" cy="13004800"/>
          </a:xfrm>
        </p:spPr>
        <p:txBody>
          <a:bodyPr/>
          <a:lstStyle>
            <a:lvl1pPr marL="457200" indent="-457200" algn="l">
              <a:buFont typeface="Arial" charset="0"/>
              <a:buChar char="•"/>
              <a:tabLst/>
              <a:defRPr sz="3200"/>
            </a:lvl1pPr>
            <a:lvl2pPr marL="965200" indent="-457200" algn="l">
              <a:buFont typeface="Arial" charset="0"/>
              <a:buChar char="•"/>
              <a:tabLst/>
              <a:defRPr sz="3200"/>
            </a:lvl2pPr>
            <a:lvl3pPr algn="l">
              <a:defRPr sz="4400"/>
            </a:lvl3pPr>
            <a:lvl4pPr algn="l">
              <a:defRPr sz="4000"/>
            </a:lvl4pPr>
            <a:lvl5pPr algn="l">
              <a:defRPr sz="4000"/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1"/>
          </p:nvPr>
        </p:nvSpPr>
        <p:spPr>
          <a:xfrm>
            <a:off x="5211763" y="2867027"/>
            <a:ext cx="33680400" cy="2022475"/>
          </a:xfrm>
        </p:spPr>
        <p:txBody>
          <a:bodyPr/>
          <a:lstStyle>
            <a:lvl1pPr marL="0" indent="0" algn="ctr">
              <a:spcBef>
                <a:spcPts val="0"/>
              </a:spcBef>
              <a:buFont typeface="Arial" charset="0"/>
              <a:buNone/>
              <a:defRPr sz="6600"/>
            </a:lvl1pPr>
            <a:lvl2pPr marL="2193925" indent="0" algn="ctr">
              <a:buNone/>
              <a:defRPr sz="6600"/>
            </a:lvl2pPr>
          </a:lstStyle>
          <a:p>
            <a:pPr lvl="0"/>
            <a:r>
              <a:rPr lang="en-CA" dirty="0"/>
              <a:t>Click to edit Master text styles</a:t>
            </a:r>
          </a:p>
          <a:p>
            <a:pPr lvl="0"/>
            <a:r>
              <a:rPr lang="en-CA" dirty="0"/>
              <a:t>Second level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2"/>
          </p:nvPr>
        </p:nvSpPr>
        <p:spPr>
          <a:xfrm>
            <a:off x="939801" y="6959600"/>
            <a:ext cx="13255624" cy="3962400"/>
          </a:xfrm>
        </p:spPr>
        <p:txBody>
          <a:bodyPr/>
          <a:lstStyle>
            <a:lvl1pPr marL="0" indent="0">
              <a:buFont typeface="Arial" charset="0"/>
              <a:buNone/>
              <a:tabLst/>
              <a:defRPr sz="3200"/>
            </a:lvl1pPr>
            <a:lvl2pPr>
              <a:defRPr sz="66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>
          <a:xfrm>
            <a:off x="939802" y="13633450"/>
            <a:ext cx="13236573" cy="6330950"/>
          </a:xfrm>
        </p:spPr>
        <p:txBody>
          <a:bodyPr/>
          <a:lstStyle>
            <a:lvl1pPr marL="457200" indent="-457200">
              <a:buFont typeface="Arial" charset="0"/>
              <a:buChar char="•"/>
              <a:tabLst/>
              <a:defRPr sz="3200"/>
            </a:lvl1pPr>
            <a:lvl2pPr marL="1016000" indent="-457200">
              <a:buFont typeface="Arial" charset="0"/>
              <a:buChar char="•"/>
              <a:tabLst/>
              <a:defRPr sz="32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</p:txBody>
      </p:sp>
      <p:sp>
        <p:nvSpPr>
          <p:cNvPr id="44" name="Content Placeholder 43"/>
          <p:cNvSpPr>
            <a:spLocks noGrp="1"/>
          </p:cNvSpPr>
          <p:nvPr>
            <p:ph sz="quarter" idx="14"/>
          </p:nvPr>
        </p:nvSpPr>
        <p:spPr>
          <a:xfrm>
            <a:off x="939802" y="22606000"/>
            <a:ext cx="13255623" cy="5638800"/>
          </a:xfrm>
        </p:spPr>
        <p:txBody>
          <a:bodyPr/>
          <a:lstStyle>
            <a:lvl1pPr marL="457200" indent="-457200">
              <a:buFont typeface="Arial" charset="0"/>
              <a:buChar char="•"/>
              <a:defRPr sz="3200"/>
            </a:lvl1pPr>
            <a:lvl2pPr marL="914400" indent="-457200">
              <a:buFont typeface="Arial" charset="0"/>
              <a:buChar char="•"/>
              <a:tabLst/>
              <a:defRPr sz="3200"/>
            </a:lvl2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5"/>
          </p:nvPr>
        </p:nvSpPr>
        <p:spPr>
          <a:xfrm>
            <a:off x="29689426" y="6959600"/>
            <a:ext cx="13206412" cy="17272000"/>
          </a:xfrm>
        </p:spPr>
        <p:txBody>
          <a:bodyPr/>
          <a:lstStyle>
            <a:lvl1pPr marL="457200" indent="-457200">
              <a:buFont typeface="Arial" charset="0"/>
              <a:buChar char="•"/>
              <a:defRPr sz="3200"/>
            </a:lvl1pPr>
            <a:lvl2pPr marL="914400" indent="-457200">
              <a:buFont typeface="Arial" charset="0"/>
              <a:buChar char="•"/>
              <a:tabLst/>
              <a:defRPr sz="3200"/>
            </a:lvl2pPr>
          </a:lstStyle>
          <a:p>
            <a:pPr lvl="0"/>
            <a:r>
              <a:rPr lang="en-CA" dirty="0"/>
              <a:t>Click to edit Master text styles</a:t>
            </a:r>
          </a:p>
          <a:p>
            <a:pPr lvl="1"/>
            <a:r>
              <a:rPr lang="en-CA" dirty="0"/>
              <a:t>Second level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6"/>
          </p:nvPr>
        </p:nvSpPr>
        <p:spPr>
          <a:xfrm>
            <a:off x="15289214" y="22606000"/>
            <a:ext cx="13265148" cy="5638800"/>
          </a:xfrm>
        </p:spPr>
        <p:txBody>
          <a:bodyPr/>
          <a:lstStyle>
            <a:lvl1pPr marL="457200" indent="-457200">
              <a:buFont typeface="Arial" charset="0"/>
              <a:buChar char="•"/>
              <a:defRPr sz="3200"/>
            </a:lvl1pPr>
          </a:lstStyle>
          <a:p>
            <a:pPr lvl="0"/>
            <a:r>
              <a:rPr lang="en-CA" dirty="0"/>
              <a:t>Click to edit Master text styles</a:t>
            </a:r>
          </a:p>
          <a:p>
            <a:pPr lvl="0"/>
            <a:endParaRPr lang="en-CA" dirty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7"/>
          </p:nvPr>
        </p:nvSpPr>
        <p:spPr>
          <a:xfrm>
            <a:off x="29689426" y="26771600"/>
            <a:ext cx="13206412" cy="1625600"/>
          </a:xfrm>
        </p:spPr>
        <p:txBody>
          <a:bodyPr/>
          <a:lstStyle>
            <a:lvl1pPr marL="0" indent="0">
              <a:buFont typeface="Arial" charset="0"/>
              <a:buNone/>
              <a:defRPr sz="2800"/>
            </a:lvl1pPr>
          </a:lstStyle>
          <a:p>
            <a:pPr lvl="0"/>
            <a:r>
              <a:rPr lang="en-CA" dirty="0"/>
              <a:t>Click to edit Master text styles</a:t>
            </a:r>
          </a:p>
        </p:txBody>
      </p:sp>
      <p:sp>
        <p:nvSpPr>
          <p:cNvPr id="52" name="Picture Placeholder 51"/>
          <p:cNvSpPr>
            <a:spLocks noGrp="1"/>
          </p:cNvSpPr>
          <p:nvPr>
            <p:ph type="pic" sz="quarter" idx="18"/>
          </p:nvPr>
        </p:nvSpPr>
        <p:spPr>
          <a:xfrm>
            <a:off x="39654163" y="965200"/>
            <a:ext cx="3119437" cy="3014663"/>
          </a:xfrm>
        </p:spPr>
        <p:txBody>
          <a:bodyPr/>
          <a:lstStyle>
            <a:lvl1pPr marL="0" indent="0">
              <a:buNone/>
              <a:defRPr sz="4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54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046" y="1318262"/>
            <a:ext cx="39510653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5031" y="7368542"/>
            <a:ext cx="19397111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789" indent="0">
              <a:buNone/>
              <a:defRPr sz="9600" b="1"/>
            </a:lvl2pPr>
            <a:lvl3pPr marL="4389577" indent="0">
              <a:buNone/>
              <a:defRPr sz="8600" b="1"/>
            </a:lvl3pPr>
            <a:lvl4pPr marL="6584366" indent="0">
              <a:buNone/>
              <a:defRPr sz="7700" b="1"/>
            </a:lvl4pPr>
            <a:lvl5pPr marL="8779154" indent="0">
              <a:buNone/>
              <a:defRPr sz="7700" b="1"/>
            </a:lvl5pPr>
            <a:lvl6pPr marL="10973943" indent="0">
              <a:buNone/>
              <a:defRPr sz="7700" b="1"/>
            </a:lvl6pPr>
            <a:lvl7pPr marL="13168732" indent="0">
              <a:buNone/>
              <a:defRPr sz="7700" b="1"/>
            </a:lvl7pPr>
            <a:lvl8pPr marL="15363520" indent="0">
              <a:buNone/>
              <a:defRPr sz="7700" b="1"/>
            </a:lvl8pPr>
            <a:lvl9pPr marL="17558309" indent="0">
              <a:buNone/>
              <a:defRPr sz="77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5031" y="10439400"/>
            <a:ext cx="19397111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300966" y="7368542"/>
            <a:ext cx="1940473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789" indent="0">
              <a:buNone/>
              <a:defRPr sz="9600" b="1"/>
            </a:lvl2pPr>
            <a:lvl3pPr marL="4389577" indent="0">
              <a:buNone/>
              <a:defRPr sz="8600" b="1"/>
            </a:lvl3pPr>
            <a:lvl4pPr marL="6584366" indent="0">
              <a:buNone/>
              <a:defRPr sz="7700" b="1"/>
            </a:lvl4pPr>
            <a:lvl5pPr marL="8779154" indent="0">
              <a:buNone/>
              <a:defRPr sz="7700" b="1"/>
            </a:lvl5pPr>
            <a:lvl6pPr marL="10973943" indent="0">
              <a:buNone/>
              <a:defRPr sz="7700" b="1"/>
            </a:lvl6pPr>
            <a:lvl7pPr marL="13168732" indent="0">
              <a:buNone/>
              <a:defRPr sz="7700" b="1"/>
            </a:lvl7pPr>
            <a:lvl8pPr marL="15363520" indent="0">
              <a:buNone/>
              <a:defRPr sz="7700" b="1"/>
            </a:lvl8pPr>
            <a:lvl9pPr marL="17558309" indent="0">
              <a:buNone/>
              <a:defRPr sz="77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300966" y="10439400"/>
            <a:ext cx="1940473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93D94-B247-3545-B7D6-2F5A6083BE95}" type="datetimeFigureOut">
              <a:rPr lang="en-US"/>
              <a:pPr>
                <a:defRPr/>
              </a:pPr>
              <a:t>3/21/19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8B3C1-755D-6742-B795-38EE2069E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95513" y="504825"/>
            <a:ext cx="39509700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38958" tIns="219479" rIns="438958" bIns="2194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5513" y="5588000"/>
            <a:ext cx="39509700" cy="2381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38958" tIns="219479" rIns="438958" bIns="219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/>
              <a:t>Click to edit Master text styles</a:t>
            </a:r>
          </a:p>
          <a:p>
            <a:pPr lvl="1"/>
            <a:r>
              <a:rPr lang="en-CA" altLang="en-US" dirty="0"/>
              <a:t>Second level</a:t>
            </a:r>
          </a:p>
          <a:p>
            <a:pPr lvl="2"/>
            <a:r>
              <a:rPr lang="en-CA" altLang="en-US" dirty="0"/>
              <a:t>Third level</a:t>
            </a:r>
          </a:p>
          <a:p>
            <a:pPr lvl="3"/>
            <a:r>
              <a:rPr lang="en-CA" altLang="en-US" dirty="0"/>
              <a:t>Fourth level</a:t>
            </a:r>
          </a:p>
          <a:p>
            <a:pPr lvl="4"/>
            <a:r>
              <a:rPr lang="en-CA" altLang="en-US" dirty="0"/>
              <a:t>Fifth level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5513" y="30510163"/>
            <a:ext cx="10242550" cy="1752600"/>
          </a:xfrm>
          <a:prstGeom prst="rect">
            <a:avLst/>
          </a:prstGeom>
        </p:spPr>
        <p:txBody>
          <a:bodyPr vert="horz" lIns="438958" tIns="219479" rIns="438958" bIns="219479" rtlCol="0" anchor="ctr"/>
          <a:lstStyle>
            <a:lvl1pPr algn="l" defTabSz="2194789" eaLnBrk="1" fontAlgn="auto" hangingPunct="1">
              <a:spcBef>
                <a:spcPts val="0"/>
              </a:spcBef>
              <a:spcAft>
                <a:spcPts val="0"/>
              </a:spcAft>
              <a:defRPr sz="5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0B0769-629A-C24A-B2D9-DC8E33DB54F4}" type="datetimeFigureOut">
              <a:rPr lang="en-US"/>
              <a:pPr>
                <a:defRPr/>
              </a:pPr>
              <a:t>3/21/19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8700" y="30510163"/>
            <a:ext cx="13903325" cy="1752600"/>
          </a:xfrm>
          <a:prstGeom prst="rect">
            <a:avLst/>
          </a:prstGeom>
        </p:spPr>
        <p:txBody>
          <a:bodyPr vert="horz" lIns="438958" tIns="219479" rIns="438958" bIns="219479" rtlCol="0" anchor="ctr"/>
          <a:lstStyle>
            <a:lvl1pPr algn="ctr" defTabSz="2194789" eaLnBrk="1" fontAlgn="auto" hangingPunct="1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62663" y="30510163"/>
            <a:ext cx="10242550" cy="1752600"/>
          </a:xfrm>
          <a:prstGeom prst="rect">
            <a:avLst/>
          </a:prstGeom>
        </p:spPr>
        <p:txBody>
          <a:bodyPr vert="horz" lIns="438958" tIns="219479" rIns="438958" bIns="219479" rtlCol="0" anchor="ctr"/>
          <a:lstStyle>
            <a:lvl1pPr algn="r" defTabSz="2194789" eaLnBrk="1" fontAlgn="auto" hangingPunct="1">
              <a:spcBef>
                <a:spcPts val="0"/>
              </a:spcBef>
              <a:spcAft>
                <a:spcPts val="0"/>
              </a:spcAft>
              <a:defRPr sz="5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16BCD4-44FD-CE46-94A2-8660186A8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680" y="965200"/>
            <a:ext cx="2211300" cy="30144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</p:sldLayoutIdLst>
  <p:txStyles>
    <p:titleStyle>
      <a:lvl1pPr algn="ctr" defTabSz="2193925" rtl="0" fontAlgn="base">
        <a:spcBef>
          <a:spcPct val="0"/>
        </a:spcBef>
        <a:spcAft>
          <a:spcPct val="0"/>
        </a:spcAft>
        <a:defRPr sz="12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</a:defRPr>
      </a:lvl2pPr>
      <a:lvl3pPr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</a:defRPr>
      </a:lvl3pPr>
      <a:lvl4pPr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</a:defRPr>
      </a:lvl4pPr>
      <a:lvl5pPr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</a:defRPr>
      </a:lvl5pPr>
      <a:lvl6pPr marL="457200"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</a:defRPr>
      </a:lvl6pPr>
      <a:lvl7pPr marL="914400"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</a:defRPr>
      </a:lvl7pPr>
      <a:lvl8pPr marL="1371600"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</a:defRPr>
      </a:lvl8pPr>
      <a:lvl9pPr marL="1828800"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</a:defRPr>
      </a:lvl9pPr>
    </p:titleStyle>
    <p:bodyStyle>
      <a:lvl1pPr marL="1644650" indent="-1644650" algn="l" defTabSz="2193925" rtl="0" fontAlgn="base">
        <a:spcBef>
          <a:spcPct val="20000"/>
        </a:spcBef>
        <a:spcAft>
          <a:spcPct val="0"/>
        </a:spcAft>
        <a:buFont typeface="Arial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2193925" rtl="0" fontAlgn="base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6963" algn="l" defTabSz="2193925" rtl="0" fontAlgn="base">
        <a:spcBef>
          <a:spcPct val="20000"/>
        </a:spcBef>
        <a:spcAft>
          <a:spcPct val="0"/>
        </a:spcAft>
        <a:buFont typeface="Arial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325" indent="-1096963" algn="l" defTabSz="2193925" rtl="0" fontAlgn="base">
        <a:spcBef>
          <a:spcPct val="20000"/>
        </a:spcBef>
        <a:spcAft>
          <a:spcPct val="0"/>
        </a:spcAft>
        <a:buFont typeface="Arial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838" indent="-1096963" algn="l" defTabSz="2193925" rtl="0" fontAlgn="base">
        <a:spcBef>
          <a:spcPct val="20000"/>
        </a:spcBef>
        <a:spcAft>
          <a:spcPct val="0"/>
        </a:spcAft>
        <a:buFont typeface="Arial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1337" indent="-1097394" algn="l" defTabSz="2194789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6126" indent="-1097394" algn="l" defTabSz="2194789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0915" indent="-1097394" algn="l" defTabSz="2194789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5703" indent="-1097394" algn="l" defTabSz="2194789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789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577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4366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9154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3943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8732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3520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8309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>
            <a:spLocks/>
          </p:cNvSpPr>
          <p:nvPr/>
        </p:nvSpPr>
        <p:spPr bwMode="auto">
          <a:xfrm>
            <a:off x="920750" y="5672138"/>
            <a:ext cx="13255625" cy="925512"/>
          </a:xfrm>
          <a:custGeom>
            <a:avLst/>
            <a:gdLst>
              <a:gd name="T0" fmla="*/ 154268 w 13255654"/>
              <a:gd name="T1" fmla="*/ 0 h 925590"/>
              <a:gd name="T2" fmla="*/ 13101386 w 13255654"/>
              <a:gd name="T3" fmla="*/ 0 h 925590"/>
              <a:gd name="T4" fmla="*/ 13255654 w 13255654"/>
              <a:gd name="T5" fmla="*/ 154268 h 925590"/>
              <a:gd name="T6" fmla="*/ 13255654 w 13255654"/>
              <a:gd name="T7" fmla="*/ 925590 h 925590"/>
              <a:gd name="T8" fmla="*/ 13255654 w 13255654"/>
              <a:gd name="T9" fmla="*/ 925590 h 925590"/>
              <a:gd name="T10" fmla="*/ 0 w 13255654"/>
              <a:gd name="T11" fmla="*/ 925590 h 925590"/>
              <a:gd name="T12" fmla="*/ 0 w 13255654"/>
              <a:gd name="T13" fmla="*/ 925590 h 925590"/>
              <a:gd name="T14" fmla="*/ 0 w 13255654"/>
              <a:gd name="T15" fmla="*/ 154268 h 925590"/>
              <a:gd name="T16" fmla="*/ 154268 w 13255654"/>
              <a:gd name="T17" fmla="*/ 0 h 9255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255654" h="925590">
                <a:moveTo>
                  <a:pt x="154268" y="0"/>
                </a:moveTo>
                <a:lnTo>
                  <a:pt x="13101386" y="0"/>
                </a:lnTo>
                <a:cubicBezTo>
                  <a:pt x="13186586" y="0"/>
                  <a:pt x="13255654" y="69068"/>
                  <a:pt x="13255654" y="154268"/>
                </a:cubicBezTo>
                <a:lnTo>
                  <a:pt x="13255654" y="925590"/>
                </a:lnTo>
                <a:lnTo>
                  <a:pt x="0" y="925590"/>
                </a:lnTo>
                <a:lnTo>
                  <a:pt x="0" y="154268"/>
                </a:lnTo>
                <a:cubicBezTo>
                  <a:pt x="0" y="69068"/>
                  <a:pt x="69068" y="0"/>
                  <a:pt x="154268" y="0"/>
                </a:cubicBezTo>
                <a:close/>
              </a:path>
            </a:pathLst>
          </a:custGeom>
          <a:solidFill>
            <a:srgbClr val="00093D"/>
          </a:solidFill>
          <a:ln w="9525" cap="flat" cmpd="sng">
            <a:solidFill>
              <a:srgbClr val="00093D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 dirty="0"/>
          </a:p>
        </p:txBody>
      </p:sp>
      <p:sp>
        <p:nvSpPr>
          <p:cNvPr id="2054" name="TextBox 1"/>
          <p:cNvSpPr txBox="1">
            <a:spLocks noChangeArrowheads="1"/>
          </p:cNvSpPr>
          <p:nvPr/>
        </p:nvSpPr>
        <p:spPr bwMode="auto">
          <a:xfrm>
            <a:off x="1414463" y="5768975"/>
            <a:ext cx="10348912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en-US" altLang="en-US" sz="4500" b="1" dirty="0">
                <a:solidFill>
                  <a:srgbClr val="FFFFFF"/>
                </a:solidFill>
                <a:ea typeface="Calibri" charset="0"/>
                <a:cs typeface="Calibri" charset="0"/>
              </a:rPr>
              <a:t>INTRODUCTION</a:t>
            </a:r>
          </a:p>
        </p:txBody>
      </p:sp>
      <p:sp>
        <p:nvSpPr>
          <p:cNvPr id="20" name="Round Same Side Corner Rectangle 19"/>
          <p:cNvSpPr>
            <a:spLocks/>
          </p:cNvSpPr>
          <p:nvPr/>
        </p:nvSpPr>
        <p:spPr bwMode="auto">
          <a:xfrm>
            <a:off x="15289213" y="5628292"/>
            <a:ext cx="13252450" cy="925513"/>
          </a:xfrm>
          <a:custGeom>
            <a:avLst/>
            <a:gdLst>
              <a:gd name="T0" fmla="*/ 154268 w 13252829"/>
              <a:gd name="T1" fmla="*/ 0 h 925590"/>
              <a:gd name="T2" fmla="*/ 13098561 w 13252829"/>
              <a:gd name="T3" fmla="*/ 0 h 925590"/>
              <a:gd name="T4" fmla="*/ 13252829 w 13252829"/>
              <a:gd name="T5" fmla="*/ 154268 h 925590"/>
              <a:gd name="T6" fmla="*/ 13252829 w 13252829"/>
              <a:gd name="T7" fmla="*/ 925590 h 925590"/>
              <a:gd name="T8" fmla="*/ 13252829 w 13252829"/>
              <a:gd name="T9" fmla="*/ 925590 h 925590"/>
              <a:gd name="T10" fmla="*/ 0 w 13252829"/>
              <a:gd name="T11" fmla="*/ 925590 h 925590"/>
              <a:gd name="T12" fmla="*/ 0 w 13252829"/>
              <a:gd name="T13" fmla="*/ 925590 h 925590"/>
              <a:gd name="T14" fmla="*/ 0 w 13252829"/>
              <a:gd name="T15" fmla="*/ 154268 h 925590"/>
              <a:gd name="T16" fmla="*/ 154268 w 13252829"/>
              <a:gd name="T17" fmla="*/ 0 h 9255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252829" h="925590">
                <a:moveTo>
                  <a:pt x="154268" y="0"/>
                </a:moveTo>
                <a:lnTo>
                  <a:pt x="13098561" y="0"/>
                </a:lnTo>
                <a:cubicBezTo>
                  <a:pt x="13183761" y="0"/>
                  <a:pt x="13252829" y="69068"/>
                  <a:pt x="13252829" y="154268"/>
                </a:cubicBezTo>
                <a:lnTo>
                  <a:pt x="13252829" y="925590"/>
                </a:lnTo>
                <a:lnTo>
                  <a:pt x="0" y="925590"/>
                </a:lnTo>
                <a:lnTo>
                  <a:pt x="0" y="154268"/>
                </a:lnTo>
                <a:cubicBezTo>
                  <a:pt x="0" y="69068"/>
                  <a:pt x="69068" y="0"/>
                  <a:pt x="154268" y="0"/>
                </a:cubicBezTo>
                <a:close/>
              </a:path>
            </a:pathLst>
          </a:custGeom>
          <a:solidFill>
            <a:srgbClr val="00093D"/>
          </a:solidFill>
          <a:ln w="9525" cap="flat" cmpd="sng">
            <a:solidFill>
              <a:srgbClr val="00093D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2061" name="TextBox 20"/>
          <p:cNvSpPr txBox="1">
            <a:spLocks noChangeArrowheads="1"/>
          </p:cNvSpPr>
          <p:nvPr/>
        </p:nvSpPr>
        <p:spPr bwMode="auto">
          <a:xfrm>
            <a:off x="15755938" y="5768975"/>
            <a:ext cx="1034732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en-US" altLang="en-US" sz="4500" b="1" dirty="0">
                <a:solidFill>
                  <a:srgbClr val="FFFFFF"/>
                </a:solidFill>
                <a:ea typeface="Calibri" charset="0"/>
                <a:cs typeface="Calibri" charset="0"/>
              </a:rPr>
              <a:t>RESULTS</a:t>
            </a:r>
          </a:p>
        </p:txBody>
      </p:sp>
      <p:sp>
        <p:nvSpPr>
          <p:cNvPr id="36" name="Round Same Side Corner Rectangle 35"/>
          <p:cNvSpPr>
            <a:spLocks/>
          </p:cNvSpPr>
          <p:nvPr/>
        </p:nvSpPr>
        <p:spPr bwMode="auto">
          <a:xfrm>
            <a:off x="917416" y="11626707"/>
            <a:ext cx="13255625" cy="925513"/>
          </a:xfrm>
          <a:custGeom>
            <a:avLst/>
            <a:gdLst>
              <a:gd name="T0" fmla="*/ 154268 w 13255654"/>
              <a:gd name="T1" fmla="*/ 0 h 925590"/>
              <a:gd name="T2" fmla="*/ 13101386 w 13255654"/>
              <a:gd name="T3" fmla="*/ 0 h 925590"/>
              <a:gd name="T4" fmla="*/ 13255654 w 13255654"/>
              <a:gd name="T5" fmla="*/ 154268 h 925590"/>
              <a:gd name="T6" fmla="*/ 13255654 w 13255654"/>
              <a:gd name="T7" fmla="*/ 925590 h 925590"/>
              <a:gd name="T8" fmla="*/ 13255654 w 13255654"/>
              <a:gd name="T9" fmla="*/ 925590 h 925590"/>
              <a:gd name="T10" fmla="*/ 0 w 13255654"/>
              <a:gd name="T11" fmla="*/ 925590 h 925590"/>
              <a:gd name="T12" fmla="*/ 0 w 13255654"/>
              <a:gd name="T13" fmla="*/ 925590 h 925590"/>
              <a:gd name="T14" fmla="*/ 0 w 13255654"/>
              <a:gd name="T15" fmla="*/ 154268 h 925590"/>
              <a:gd name="T16" fmla="*/ 154268 w 13255654"/>
              <a:gd name="T17" fmla="*/ 0 h 9255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255654" h="925590">
                <a:moveTo>
                  <a:pt x="154268" y="0"/>
                </a:moveTo>
                <a:lnTo>
                  <a:pt x="13101386" y="0"/>
                </a:lnTo>
                <a:cubicBezTo>
                  <a:pt x="13186586" y="0"/>
                  <a:pt x="13255654" y="69068"/>
                  <a:pt x="13255654" y="154268"/>
                </a:cubicBezTo>
                <a:lnTo>
                  <a:pt x="13255654" y="925590"/>
                </a:lnTo>
                <a:lnTo>
                  <a:pt x="0" y="925590"/>
                </a:lnTo>
                <a:lnTo>
                  <a:pt x="0" y="154268"/>
                </a:lnTo>
                <a:cubicBezTo>
                  <a:pt x="0" y="69068"/>
                  <a:pt x="69068" y="0"/>
                  <a:pt x="154268" y="0"/>
                </a:cubicBezTo>
                <a:close/>
              </a:path>
            </a:pathLst>
          </a:custGeom>
          <a:solidFill>
            <a:srgbClr val="00093D"/>
          </a:solidFill>
          <a:ln w="9525" cap="flat" cmpd="sng">
            <a:solidFill>
              <a:srgbClr val="00093D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2072" name="TextBox 36"/>
          <p:cNvSpPr txBox="1">
            <a:spLocks noChangeArrowheads="1"/>
          </p:cNvSpPr>
          <p:nvPr/>
        </p:nvSpPr>
        <p:spPr bwMode="auto">
          <a:xfrm>
            <a:off x="1414463" y="11689768"/>
            <a:ext cx="1034891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en-US" altLang="en-US" sz="4500" b="1" dirty="0">
                <a:solidFill>
                  <a:srgbClr val="FFFFFF"/>
                </a:solidFill>
                <a:ea typeface="Calibri" charset="0"/>
                <a:cs typeface="Calibri" charset="0"/>
              </a:rPr>
              <a:t>MATERIALS</a:t>
            </a:r>
          </a:p>
          <a:p>
            <a:pPr eaLnBrk="1" hangingPunct="1"/>
            <a:endParaRPr lang="en-US" altLang="en-US" sz="4500" b="1" dirty="0">
              <a:solidFill>
                <a:srgbClr val="FFFFFF"/>
              </a:solidFill>
              <a:ea typeface="Calibri" charset="0"/>
              <a:cs typeface="Calibri" charset="0"/>
            </a:endParaRPr>
          </a:p>
        </p:txBody>
      </p:sp>
      <p:sp>
        <p:nvSpPr>
          <p:cNvPr id="40" name="Round Same Side Corner Rectangle 39"/>
          <p:cNvSpPr>
            <a:spLocks/>
          </p:cNvSpPr>
          <p:nvPr/>
        </p:nvSpPr>
        <p:spPr bwMode="auto">
          <a:xfrm>
            <a:off x="29454130" y="5672138"/>
            <a:ext cx="13255625" cy="927100"/>
          </a:xfrm>
          <a:custGeom>
            <a:avLst/>
            <a:gdLst>
              <a:gd name="T0" fmla="*/ 154687 w 13255655"/>
              <a:gd name="T1" fmla="*/ 0 h 928104"/>
              <a:gd name="T2" fmla="*/ 13100968 w 13255655"/>
              <a:gd name="T3" fmla="*/ 0 h 928104"/>
              <a:gd name="T4" fmla="*/ 13255655 w 13255655"/>
              <a:gd name="T5" fmla="*/ 154687 h 928104"/>
              <a:gd name="T6" fmla="*/ 13255655 w 13255655"/>
              <a:gd name="T7" fmla="*/ 928104 h 928104"/>
              <a:gd name="T8" fmla="*/ 13255655 w 13255655"/>
              <a:gd name="T9" fmla="*/ 928104 h 928104"/>
              <a:gd name="T10" fmla="*/ 0 w 13255655"/>
              <a:gd name="T11" fmla="*/ 928104 h 928104"/>
              <a:gd name="T12" fmla="*/ 0 w 13255655"/>
              <a:gd name="T13" fmla="*/ 928104 h 928104"/>
              <a:gd name="T14" fmla="*/ 0 w 13255655"/>
              <a:gd name="T15" fmla="*/ 154687 h 928104"/>
              <a:gd name="T16" fmla="*/ 154687 w 13255655"/>
              <a:gd name="T17" fmla="*/ 0 h 9281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255655" h="928104">
                <a:moveTo>
                  <a:pt x="154687" y="0"/>
                </a:moveTo>
                <a:lnTo>
                  <a:pt x="13100968" y="0"/>
                </a:lnTo>
                <a:cubicBezTo>
                  <a:pt x="13186399" y="0"/>
                  <a:pt x="13255655" y="69256"/>
                  <a:pt x="13255655" y="154687"/>
                </a:cubicBezTo>
                <a:lnTo>
                  <a:pt x="13255655" y="928104"/>
                </a:lnTo>
                <a:lnTo>
                  <a:pt x="0" y="928104"/>
                </a:lnTo>
                <a:lnTo>
                  <a:pt x="0" y="154687"/>
                </a:lnTo>
                <a:cubicBezTo>
                  <a:pt x="0" y="69256"/>
                  <a:pt x="69256" y="0"/>
                  <a:pt x="154687" y="0"/>
                </a:cubicBezTo>
                <a:close/>
              </a:path>
            </a:pathLst>
          </a:custGeom>
          <a:solidFill>
            <a:srgbClr val="00093D"/>
          </a:solidFill>
          <a:ln w="9525" cap="flat" cmpd="sng">
            <a:solidFill>
              <a:srgbClr val="00093D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43" name="Round Same Side Corner Rectangle 42"/>
          <p:cNvSpPr>
            <a:spLocks/>
          </p:cNvSpPr>
          <p:nvPr/>
        </p:nvSpPr>
        <p:spPr bwMode="auto">
          <a:xfrm>
            <a:off x="29689425" y="25484138"/>
            <a:ext cx="13255625" cy="928687"/>
          </a:xfrm>
          <a:custGeom>
            <a:avLst/>
            <a:gdLst>
              <a:gd name="T0" fmla="*/ 154687 w 13255655"/>
              <a:gd name="T1" fmla="*/ 0 h 928104"/>
              <a:gd name="T2" fmla="*/ 13100968 w 13255655"/>
              <a:gd name="T3" fmla="*/ 0 h 928104"/>
              <a:gd name="T4" fmla="*/ 13255655 w 13255655"/>
              <a:gd name="T5" fmla="*/ 154687 h 928104"/>
              <a:gd name="T6" fmla="*/ 13255655 w 13255655"/>
              <a:gd name="T7" fmla="*/ 928104 h 928104"/>
              <a:gd name="T8" fmla="*/ 13255655 w 13255655"/>
              <a:gd name="T9" fmla="*/ 928104 h 928104"/>
              <a:gd name="T10" fmla="*/ 0 w 13255655"/>
              <a:gd name="T11" fmla="*/ 928104 h 928104"/>
              <a:gd name="T12" fmla="*/ 0 w 13255655"/>
              <a:gd name="T13" fmla="*/ 928104 h 928104"/>
              <a:gd name="T14" fmla="*/ 0 w 13255655"/>
              <a:gd name="T15" fmla="*/ 154687 h 928104"/>
              <a:gd name="T16" fmla="*/ 154687 w 13255655"/>
              <a:gd name="T17" fmla="*/ 0 h 9281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255655" h="928104">
                <a:moveTo>
                  <a:pt x="154687" y="0"/>
                </a:moveTo>
                <a:lnTo>
                  <a:pt x="13100968" y="0"/>
                </a:lnTo>
                <a:cubicBezTo>
                  <a:pt x="13186399" y="0"/>
                  <a:pt x="13255655" y="69256"/>
                  <a:pt x="13255655" y="154687"/>
                </a:cubicBezTo>
                <a:lnTo>
                  <a:pt x="13255655" y="928104"/>
                </a:lnTo>
                <a:lnTo>
                  <a:pt x="0" y="928104"/>
                </a:lnTo>
                <a:lnTo>
                  <a:pt x="0" y="154687"/>
                </a:lnTo>
                <a:cubicBezTo>
                  <a:pt x="0" y="69256"/>
                  <a:pt x="69256" y="0"/>
                  <a:pt x="154687" y="0"/>
                </a:cubicBezTo>
                <a:close/>
              </a:path>
            </a:pathLst>
          </a:custGeom>
          <a:solidFill>
            <a:srgbClr val="00093D"/>
          </a:solidFill>
          <a:ln w="9525" cap="flat" cmpd="sng">
            <a:solidFill>
              <a:srgbClr val="00093D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2087" name="TextBox 45"/>
          <p:cNvSpPr txBox="1">
            <a:spLocks noChangeArrowheads="1"/>
          </p:cNvSpPr>
          <p:nvPr/>
        </p:nvSpPr>
        <p:spPr bwMode="auto">
          <a:xfrm>
            <a:off x="30214884" y="25571274"/>
            <a:ext cx="10347325" cy="7848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en-US" altLang="en-US" sz="4500" b="1" dirty="0">
                <a:solidFill>
                  <a:srgbClr val="FFFFFF"/>
                </a:solidFill>
                <a:ea typeface="Calibri" charset="0"/>
                <a:cs typeface="Calibri" charset="0"/>
              </a:rPr>
              <a:t>REFERENCES</a:t>
            </a:r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2000" dirty="0"/>
              <a:t>Evaluation of the new student learning tool: Tapestry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0"/>
          </p:nvPr>
        </p:nvSpPr>
        <p:spPr>
          <a:xfrm>
            <a:off x="15289213" y="6959599"/>
            <a:ext cx="13219114" cy="23817179"/>
          </a:xfrm>
        </p:spPr>
        <p:txBody>
          <a:bodyPr/>
          <a:lstStyle/>
          <a:p>
            <a:pPr marL="0" indent="0">
              <a:buNone/>
            </a:pPr>
            <a:r>
              <a:rPr lang="en-CA" b="1" dirty="0"/>
              <a:t>Tapestry 1.0</a:t>
            </a:r>
          </a:p>
          <a:p>
            <a:pPr marL="0" indent="0">
              <a:buNone/>
            </a:pPr>
            <a:r>
              <a:rPr lang="en-CA" dirty="0"/>
              <a:t>Survey results showed that participants preferred: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Branches leading to nodes that were thicker.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Important information about the node to be found within the node itself.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CA" dirty="0"/>
              <a:t>Color used for the progress bar. </a:t>
            </a:r>
          </a:p>
          <a:p>
            <a:pPr marL="0" indent="0">
              <a:buNone/>
            </a:pPr>
            <a:r>
              <a:rPr lang="en-CA" dirty="0"/>
              <a:t>Eye-tracking results:</a:t>
            </a:r>
          </a:p>
          <a:p>
            <a:pPr lvl="1"/>
            <a:r>
              <a:rPr lang="en-CA" dirty="0"/>
              <a:t>Students had difficulty pressing on a new branch on the timeline. </a:t>
            </a:r>
          </a:p>
          <a:p>
            <a:pPr lvl="1"/>
            <a:r>
              <a:rPr lang="en-CA" dirty="0"/>
              <a:t>Students were not using interaction button on the main video (see Figure 1). </a:t>
            </a:r>
          </a:p>
          <a:p>
            <a:pPr lvl="1"/>
            <a:r>
              <a:rPr lang="en-CA" dirty="0"/>
              <a:t>Students wanted their progress to be saved. </a:t>
            </a:r>
          </a:p>
          <a:p>
            <a:pPr lvl="1"/>
            <a:r>
              <a:rPr lang="en-CA" dirty="0"/>
              <a:t>Students spent 27% of the time in the instructional video looking at the timeline. </a:t>
            </a:r>
          </a:p>
          <a:p>
            <a:pPr lvl="1"/>
            <a:r>
              <a:rPr lang="en-CA" dirty="0"/>
              <a:t>Students spent 18% of the time during the video looking at the timeline.</a:t>
            </a:r>
          </a:p>
          <a:p>
            <a:pPr lvl="1"/>
            <a:endParaRPr lang="en-CA" dirty="0"/>
          </a:p>
          <a:p>
            <a:pPr marL="0" indent="0">
              <a:lnSpc>
                <a:spcPct val="150000"/>
              </a:lnSpc>
              <a:buNone/>
            </a:pP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CA" b="1" dirty="0"/>
              <a:t>Tapestry 2.0</a:t>
            </a:r>
          </a:p>
          <a:p>
            <a:pPr marL="0" indent="0">
              <a:buNone/>
            </a:pPr>
            <a:r>
              <a:rPr lang="en-CA" dirty="0"/>
              <a:t>Key points of concern from student focus groups:</a:t>
            </a:r>
          </a:p>
          <a:p>
            <a:r>
              <a:rPr lang="en-CA" dirty="0"/>
              <a:t>Design of the interface (i.e., wanting a zoomed out view) </a:t>
            </a:r>
          </a:p>
          <a:p>
            <a:r>
              <a:rPr lang="en-CA" dirty="0"/>
              <a:t>In-class participation (i.e., use as a group project)</a:t>
            </a:r>
          </a:p>
          <a:p>
            <a:r>
              <a:rPr lang="en-CA" dirty="0"/>
              <a:t>Interacting with classmates and instructors (i.e., chat feature)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/>
              <a:t>Instructor focus groups:</a:t>
            </a:r>
          </a:p>
          <a:p>
            <a:r>
              <a:rPr lang="en-CA" dirty="0"/>
              <a:t>Interacting with students (i.e., chat feature)</a:t>
            </a:r>
          </a:p>
          <a:p>
            <a:r>
              <a:rPr lang="en-CA" dirty="0"/>
              <a:t>Assignments (i.e., having students create their own Tapestry)</a:t>
            </a:r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endParaRPr lang="en-CA" sz="2800" dirty="0"/>
          </a:p>
          <a:p>
            <a:pPr marL="0" indent="0">
              <a:buNone/>
            </a:pPr>
            <a:r>
              <a:rPr lang="en-CA" sz="2800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err="1"/>
              <a:t>Bita</a:t>
            </a:r>
            <a:r>
              <a:rPr lang="en-US" dirty="0"/>
              <a:t> </a:t>
            </a:r>
            <a:r>
              <a:rPr lang="en-US" dirty="0" err="1"/>
              <a:t>Jokar</a:t>
            </a:r>
            <a:r>
              <a:rPr lang="en-US" dirty="0"/>
              <a:t>, Trish </a:t>
            </a:r>
            <a:r>
              <a:rPr lang="en-US" dirty="0" err="1"/>
              <a:t>Varao</a:t>
            </a:r>
            <a:r>
              <a:rPr lang="en-US" dirty="0"/>
              <a:t>-Sousa, and Steven J. Barnes</a:t>
            </a:r>
          </a:p>
          <a:p>
            <a:r>
              <a:rPr lang="en-CA" dirty="0"/>
              <a:t>The University of British Columbia, Vancouver, BC, Canada.</a:t>
            </a:r>
            <a:endParaRPr lang="en-US" dirty="0"/>
          </a:p>
          <a:p>
            <a:endParaRPr lang="en-US" dirty="0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2"/>
          </p:nvPr>
        </p:nvSpPr>
        <p:spPr>
          <a:xfrm>
            <a:off x="939802" y="6923092"/>
            <a:ext cx="13255624" cy="446037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Tapestry is a new UBC developed online learning tool that aims to amplify the  learning experience for students and facilitate the teaching process for instructors.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Tapestry incorporates a mind map structure that allows an instructor to create and  connect content in a unique and innovative fashion.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This tool is designed to provide students with a novel way to view learning material, incorporate new content and create links between existing content. </a:t>
            </a:r>
          </a:p>
        </p:txBody>
      </p:sp>
      <p:sp>
        <p:nvSpPr>
          <p:cNvPr id="2050" name="Text Placeholder 2049"/>
          <p:cNvSpPr>
            <a:spLocks noGrp="1"/>
          </p:cNvSpPr>
          <p:nvPr>
            <p:ph type="body" sz="quarter" idx="16"/>
          </p:nvPr>
        </p:nvSpPr>
        <p:spPr>
          <a:xfrm>
            <a:off x="29340202" y="6959599"/>
            <a:ext cx="13265148" cy="18056703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CA" b="1" dirty="0"/>
              <a:t>Tapestry 1.0</a:t>
            </a:r>
          </a:p>
          <a:p>
            <a:r>
              <a:rPr lang="en-CA" dirty="0"/>
              <a:t>Subsequent version fixed the issue with the branches and incorporated a progress bar. </a:t>
            </a:r>
          </a:p>
          <a:p>
            <a:r>
              <a:rPr lang="en-CA" dirty="0"/>
              <a:t>The lack of interaction button use led the development team to create a new interface that would help visually illustrate the connections between ideas without a pop-up in the middle of the video. </a:t>
            </a:r>
            <a:endParaRPr lang="en-US" dirty="0"/>
          </a:p>
          <a:p>
            <a:pPr marL="0" indent="0">
              <a:buNone/>
            </a:pPr>
            <a:endParaRPr lang="en-CA" dirty="0"/>
          </a:p>
          <a:p>
            <a:pPr marL="0" indent="0">
              <a:lnSpc>
                <a:spcPct val="150000"/>
              </a:lnSpc>
              <a:buNone/>
            </a:pPr>
            <a:r>
              <a:rPr lang="en-CA" b="1" dirty="0"/>
              <a:t>Tapestry 2.0</a:t>
            </a:r>
            <a:endParaRPr lang="en-CA" dirty="0"/>
          </a:p>
          <a:p>
            <a:r>
              <a:rPr lang="en-CA" dirty="0"/>
              <a:t>As development progresses, the ongoing goal is to gain further feedback on the extent to which students and instructors find the interface usable and interactive. </a:t>
            </a:r>
            <a:endParaRPr lang="en-US" dirty="0"/>
          </a:p>
        </p:txBody>
      </p:sp>
      <p:sp>
        <p:nvSpPr>
          <p:cNvPr id="2051" name="Text Placeholder 2050"/>
          <p:cNvSpPr>
            <a:spLocks noGrp="1"/>
          </p:cNvSpPr>
          <p:nvPr>
            <p:ph type="body" sz="quarter" idx="17"/>
          </p:nvPr>
        </p:nvSpPr>
        <p:spPr>
          <a:xfrm>
            <a:off x="29689426" y="26771600"/>
            <a:ext cx="13206412" cy="343109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O’Brien, H. L., Cairns, P., &amp; Hall, M. (2018). A practical approach to measuring user engagement with the refined user engagement scale (UES) and new UES short form. </a:t>
            </a:r>
            <a:r>
              <a:rPr lang="en-CA" i="1" dirty="0"/>
              <a:t>International Journal of Human-Computer Studies,</a:t>
            </a:r>
            <a:r>
              <a:rPr lang="en-CA" dirty="0"/>
              <a:t> </a:t>
            </a:r>
            <a:r>
              <a:rPr lang="en-CA" i="1" dirty="0"/>
              <a:t>112</a:t>
            </a:r>
            <a:r>
              <a:rPr lang="en-CA" dirty="0"/>
              <a:t>, 28-39. doi:10.1016/j.ijhcs.2018.01.004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dirty="0"/>
              <a:t>USE Questionnaire: Usefulness, Satisfaction, and Ease of use. (n.d.). Retrieved on March 25, 2019, from https://</a:t>
            </a:r>
            <a:r>
              <a:rPr lang="en-CA" dirty="0" err="1"/>
              <a:t>garyperlman.com</a:t>
            </a:r>
            <a:r>
              <a:rPr lang="en-CA" dirty="0"/>
              <a:t>/quest/</a:t>
            </a:r>
            <a:r>
              <a:rPr lang="en-CA" dirty="0" err="1"/>
              <a:t>quest.cgi?form</a:t>
            </a:r>
            <a:r>
              <a:rPr lang="en-CA" dirty="0"/>
              <a:t>=USE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7" name="TextBox 20"/>
          <p:cNvSpPr txBox="1">
            <a:spLocks noChangeArrowheads="1"/>
          </p:cNvSpPr>
          <p:nvPr/>
        </p:nvSpPr>
        <p:spPr bwMode="auto">
          <a:xfrm>
            <a:off x="30107590" y="5802533"/>
            <a:ext cx="1034732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en-US" altLang="en-US" sz="4500" b="1" dirty="0">
                <a:solidFill>
                  <a:srgbClr val="FFFFFF"/>
                </a:solidFill>
                <a:ea typeface="Calibri" charset="0"/>
                <a:cs typeface="Calibri" charset="0"/>
              </a:rPr>
              <a:t>CONCLUSION &amp; FUTURE DIRECTIONS</a:t>
            </a:r>
          </a:p>
        </p:txBody>
      </p:sp>
      <p:pic>
        <p:nvPicPr>
          <p:cNvPr id="3" name="Picture 2" descr="ubc_posterbar_Blue_CMY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162699"/>
            <a:ext cx="43900725" cy="2755701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A7A9C0F0-9D85-C44A-9EF3-3157B00AF383}"/>
              </a:ext>
            </a:extLst>
          </p:cNvPr>
          <p:cNvSpPr txBox="1"/>
          <p:nvPr/>
        </p:nvSpPr>
        <p:spPr>
          <a:xfrm>
            <a:off x="38892163" y="965200"/>
            <a:ext cx="388143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2" name="Content Placeholder 38">
            <a:extLst>
              <a:ext uri="{FF2B5EF4-FFF2-40B4-BE49-F238E27FC236}">
                <a16:creationId xmlns:a16="http://schemas.microsoft.com/office/drawing/2014/main" id="{6D068BFF-0F40-844E-859D-801F923AA44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8892163" y="1040606"/>
            <a:ext cx="4214767" cy="2887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pic>
      <p:pic>
        <p:nvPicPr>
          <p:cNvPr id="1032" name="Picture 8" descr="https://lh4.googleusercontent.com/iQDxECsI_FstFlEBDS4lo99M5AIFz4G2t0WC_ct1L7FPdUlfHSsWH6GansogUPqCDEfE5nyaCc-BoswtlR0dXV5UKDFXeiNAB2iZEXuzPtEiTc1pdynC2PN-e2iHDhDFup8TaSit">
            <a:extLst>
              <a:ext uri="{FF2B5EF4-FFF2-40B4-BE49-F238E27FC236}">
                <a16:creationId xmlns:a16="http://schemas.microsoft.com/office/drawing/2014/main" id="{F9F5BF4B-5589-0F42-BA9A-87B980D9F2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0114" y="15944850"/>
            <a:ext cx="7082350" cy="5227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lh4.googleusercontent.com/LWaRtjLaa3a9pEVkI3Ktvvy_s9_ryYq7s1hDaW7-bOROoTddAf76HIIJ-L0zyoaRDsaxaLRvml7XPa4Tau48-Fb5wQ_NcLeydh3yZBeIOUlpPNyF6cWwGfzTX30tJ4EIFKXDntMi">
            <a:extLst>
              <a:ext uri="{FF2B5EF4-FFF2-40B4-BE49-F238E27FC236}">
                <a16:creationId xmlns:a16="http://schemas.microsoft.com/office/drawing/2014/main" id="{EE8D251D-F4C8-AA4A-9E6A-15572D27E7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46614" y="15944849"/>
            <a:ext cx="6110563" cy="522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s://lh5.googleusercontent.com/qoSb1tqmB9C7FRpsuyIird4mDJF4bX4JK3NLfhSKIivGq6olT7DkBUPO3Ky5y8RL0I4NKwuBUvSh42vL1lVn630n9Lp6HcC7OJWJidLTxv-NcFTISZxxNeIP9IvhktfUsW6D-nhJ">
            <a:extLst>
              <a:ext uri="{FF2B5EF4-FFF2-40B4-BE49-F238E27FC236}">
                <a16:creationId xmlns:a16="http://schemas.microsoft.com/office/drawing/2014/main" id="{804BC74D-CFE8-AB4F-B48A-7443EBC41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14358" y="13879902"/>
            <a:ext cx="7716835" cy="453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https://lh3.googleusercontent.com/TaP7aEeN9KZsCFoA_IrFdJzjmB8N7pK3EcgfTvzQj9zCqJbp6wMGRseNj7ysnatK1mLOGce3OR_clygK_7RWVFZiSJ5Tspt5ZT9TMgWWVIyOWCdvtNdnYWwFlJstsyk30UJirjNw">
            <a:extLst>
              <a:ext uri="{FF2B5EF4-FFF2-40B4-BE49-F238E27FC236}">
                <a16:creationId xmlns:a16="http://schemas.microsoft.com/office/drawing/2014/main" id="{49A5DC02-A642-AF4C-9F40-57AF0C29F7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375" y="24274670"/>
            <a:ext cx="6155167" cy="3956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https://lh4.googleusercontent.com/ADq57nA3BrLlEyDYV4ShWpwvSaLiiCax5M0POoK5jDv-TTac6_qLMcgziUJQxym4QZmhDBj-dr1DMqvNvacHOV6OASUuNsH13cF2DiZphcOgPawDjWdJpLMSLDW9jsfktvCo2iTE0_Q">
            <a:extLst>
              <a:ext uri="{FF2B5EF4-FFF2-40B4-BE49-F238E27FC236}">
                <a16:creationId xmlns:a16="http://schemas.microsoft.com/office/drawing/2014/main" id="{E599B1A2-2F82-014E-80C4-5D24DA335D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575" y="24421459"/>
            <a:ext cx="6052921" cy="3866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5">
            <a:extLst>
              <a:ext uri="{FF2B5EF4-FFF2-40B4-BE49-F238E27FC236}">
                <a16:creationId xmlns:a16="http://schemas.microsoft.com/office/drawing/2014/main" id="{2F7B64DA-7BDC-864E-B731-76B49698E95A}"/>
              </a:ext>
            </a:extLst>
          </p:cNvPr>
          <p:cNvSpPr txBox="1"/>
          <p:nvPr/>
        </p:nvSpPr>
        <p:spPr>
          <a:xfrm>
            <a:off x="1316082" y="12985524"/>
            <a:ext cx="128948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Two versions of the Tapestry interface have been tested:</a:t>
            </a:r>
          </a:p>
          <a:p>
            <a:pPr marL="2651125" lvl="1" indent="-457200">
              <a:buFont typeface="Arial" panose="020B0604020202020204" pitchFamily="34" charset="0"/>
              <a:buChar char="•"/>
            </a:pPr>
            <a:r>
              <a:rPr lang="en-CA" sz="3200" b="1" dirty="0"/>
              <a:t>Tapestry 1.0: </a:t>
            </a:r>
            <a:r>
              <a:rPr lang="en-CA" sz="3200" dirty="0"/>
              <a:t>Linear design only using H5P</a:t>
            </a:r>
          </a:p>
          <a:p>
            <a:pPr marL="2651125" lvl="1" indent="-457200">
              <a:buFont typeface="Arial" panose="020B0604020202020204" pitchFamily="34" charset="0"/>
              <a:buChar char="•"/>
            </a:pPr>
            <a:r>
              <a:rPr lang="en-CA" sz="3200" b="1" dirty="0"/>
              <a:t>Tapestry 2.0: </a:t>
            </a:r>
            <a:r>
              <a:rPr lang="en-CA" sz="3200" dirty="0"/>
              <a:t>A node-based interface that includes D3</a:t>
            </a:r>
            <a:endParaRPr lang="en-CA" sz="32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3200" dirty="0">
              <a:latin typeface="+mn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>
                <a:latin typeface="+mn-lt"/>
              </a:rPr>
              <a:t>Tapestry is being developed using the H5P, D3, and WordPress platforms. </a:t>
            </a:r>
          </a:p>
          <a:p>
            <a:endParaRPr lang="en-CA" sz="2800" dirty="0"/>
          </a:p>
          <a:p>
            <a:endParaRPr lang="en-CA" sz="2800" dirty="0"/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20D4012-B09C-3E4E-A76D-0F9318292D00}"/>
              </a:ext>
            </a:extLst>
          </p:cNvPr>
          <p:cNvSpPr txBox="1"/>
          <p:nvPr/>
        </p:nvSpPr>
        <p:spPr>
          <a:xfrm>
            <a:off x="22035083" y="21651226"/>
            <a:ext cx="6793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Figure 2. Screenshot </a:t>
            </a:r>
            <a:r>
              <a:rPr lang="en-CA" sz="2400" dirty="0"/>
              <a:t>from an eye-tracking study. The red diamonds indicate where the participant has clicked. </a:t>
            </a:r>
            <a:endParaRPr lang="en-US" sz="2400" dirty="0">
              <a:latin typeface="+mn-lt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07C9F21-C907-5E42-B271-8313495DDA2E}"/>
              </a:ext>
            </a:extLst>
          </p:cNvPr>
          <p:cNvSpPr txBox="1"/>
          <p:nvPr/>
        </p:nvSpPr>
        <p:spPr>
          <a:xfrm>
            <a:off x="14739758" y="21546451"/>
            <a:ext cx="67937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Figure 1. The red diamonds indicate where the participant has clicked. The orange circle indicates the region of the screen the participants are looking in that moment.</a:t>
            </a:r>
            <a:endParaRPr lang="en-US" sz="2000" dirty="0"/>
          </a:p>
        </p:txBody>
      </p:sp>
      <p:pic>
        <p:nvPicPr>
          <p:cNvPr id="85" name="Picture 84">
            <a:extLst>
              <a:ext uri="{FF2B5EF4-FFF2-40B4-BE49-F238E27FC236}">
                <a16:creationId xmlns:a16="http://schemas.microsoft.com/office/drawing/2014/main" id="{0BD56E66-F839-0143-8C15-694A69DADFC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651592" y="19631336"/>
            <a:ext cx="8435852" cy="3872823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8B403B3C-3A83-F241-8A36-7D5FDCE0C054}"/>
              </a:ext>
            </a:extLst>
          </p:cNvPr>
          <p:cNvSpPr txBox="1"/>
          <p:nvPr/>
        </p:nvSpPr>
        <p:spPr>
          <a:xfrm>
            <a:off x="32685080" y="23934739"/>
            <a:ext cx="6793726" cy="833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Figure 4. An image of the intercultural understanding module in the Tapestry 2.0.  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7EA8D65D-D0A4-E64D-AA90-2C9884066467}"/>
              </a:ext>
            </a:extLst>
          </p:cNvPr>
          <p:cNvSpPr txBox="1"/>
          <p:nvPr/>
        </p:nvSpPr>
        <p:spPr>
          <a:xfrm>
            <a:off x="31548335" y="18777285"/>
            <a:ext cx="86423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Figure 3. A sample of the video player used in studying Tapestry 2.0.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0852FFA6-0C73-5A4F-A006-8992680B1741}"/>
              </a:ext>
            </a:extLst>
          </p:cNvPr>
          <p:cNvSpPr txBox="1"/>
          <p:nvPr/>
        </p:nvSpPr>
        <p:spPr>
          <a:xfrm>
            <a:off x="916820" y="17482745"/>
            <a:ext cx="12985315" cy="11910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Student and instructor focus groups</a:t>
            </a:r>
          </a:p>
          <a:p>
            <a:pPr marL="2651125" lvl="1" indent="-457200">
              <a:buFont typeface="Arial" panose="020B0604020202020204" pitchFamily="34" charset="0"/>
              <a:buChar char="•"/>
            </a:pPr>
            <a:r>
              <a:rPr lang="en-CA" sz="3200" dirty="0"/>
              <a:t> Interface presentation </a:t>
            </a:r>
          </a:p>
          <a:p>
            <a:pPr marL="2651125" lvl="1" indent="-457200">
              <a:buFont typeface="Arial" panose="020B0604020202020204" pitchFamily="34" charset="0"/>
              <a:buChar char="•"/>
            </a:pPr>
            <a:r>
              <a:rPr lang="en-CA" sz="3200" dirty="0"/>
              <a:t>Use-case-scenarios </a:t>
            </a:r>
          </a:p>
          <a:p>
            <a:pPr marL="2651125" lvl="1" indent="-457200">
              <a:buFont typeface="Arial" panose="020B0604020202020204" pitchFamily="34" charset="0"/>
              <a:buChar char="•"/>
            </a:pPr>
            <a:r>
              <a:rPr lang="en-CA" sz="3200" dirty="0"/>
              <a:t>Usability feedback </a:t>
            </a:r>
            <a:br>
              <a:rPr lang="en-CA" sz="3200" dirty="0"/>
            </a:br>
            <a:endParaRPr lang="en-CA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Qualtrics surveys </a:t>
            </a:r>
          </a:p>
          <a:p>
            <a:pPr marL="2651125" lvl="1" indent="-457200">
              <a:buFont typeface="Arial" panose="020B0604020202020204" pitchFamily="34" charset="0"/>
              <a:buChar char="•"/>
            </a:pPr>
            <a:r>
              <a:rPr lang="en-CA" sz="3200" dirty="0"/>
              <a:t>Testing the likeability and usability of interface </a:t>
            </a:r>
          </a:p>
          <a:p>
            <a:pPr marL="2651125" lvl="1" indent="-457200">
              <a:buFont typeface="Arial" panose="020B0604020202020204" pitchFamily="34" charset="0"/>
              <a:buChar char="•"/>
            </a:pPr>
            <a:r>
              <a:rPr lang="en-CA" sz="3200" dirty="0"/>
              <a:t>UES (O’Brien et al., 2018) and USE scales</a:t>
            </a:r>
          </a:p>
          <a:p>
            <a:pPr marL="2651125" lvl="1" indent="-457200">
              <a:buFont typeface="Arial" panose="020B0604020202020204" pitchFamily="34" charset="0"/>
              <a:buChar char="•"/>
            </a:pPr>
            <a:endParaRPr lang="en-CA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/>
              <a:t>Eye-tracking studies (SMI eye-tracking system) </a:t>
            </a:r>
          </a:p>
          <a:p>
            <a:pPr marL="2651125" lvl="1" indent="-457200">
              <a:buFont typeface="Arial" panose="020B0604020202020204" pitchFamily="34" charset="0"/>
              <a:buChar char="•"/>
            </a:pPr>
            <a:r>
              <a:rPr lang="en-CA" sz="3200" dirty="0"/>
              <a:t>Studies that compared whether the participants were more focused on the video screen or the timeline.</a:t>
            </a:r>
          </a:p>
          <a:p>
            <a:pPr marL="2651125" lvl="1" indent="-457200">
              <a:buFont typeface="Arial" panose="020B0604020202020204" pitchFamily="34" charset="0"/>
              <a:buChar char="•"/>
            </a:pPr>
            <a:endParaRPr lang="en-CA" sz="3200" dirty="0"/>
          </a:p>
          <a:p>
            <a:pPr marL="2651125" lvl="1" indent="-457200">
              <a:buFont typeface="Arial" panose="020B0604020202020204" pitchFamily="34" charset="0"/>
              <a:buChar char="•"/>
            </a:pPr>
            <a:endParaRPr lang="en-CA" sz="3200" dirty="0"/>
          </a:p>
          <a:p>
            <a:pPr marL="2651125" lvl="1" indent="-457200">
              <a:buFont typeface="Arial" panose="020B0604020202020204" pitchFamily="34" charset="0"/>
              <a:buChar char="•"/>
            </a:pPr>
            <a:endParaRPr lang="en-CA" sz="3200" dirty="0"/>
          </a:p>
          <a:p>
            <a:pPr marL="2651125" lvl="1" indent="-457200">
              <a:buFont typeface="Arial" panose="020B0604020202020204" pitchFamily="34" charset="0"/>
              <a:buChar char="•"/>
            </a:pPr>
            <a:endParaRPr lang="en-CA" sz="3200" dirty="0"/>
          </a:p>
          <a:p>
            <a:pPr marL="2651125" lvl="1" indent="-457200">
              <a:buFont typeface="Arial" panose="020B0604020202020204" pitchFamily="34" charset="0"/>
              <a:buChar char="•"/>
            </a:pPr>
            <a:endParaRPr lang="en-CA" sz="3200" dirty="0"/>
          </a:p>
          <a:p>
            <a:pPr marL="2651125" lvl="1" indent="-457200">
              <a:buFont typeface="Arial" panose="020B0604020202020204" pitchFamily="34" charset="0"/>
              <a:buChar char="•"/>
            </a:pPr>
            <a:endParaRPr lang="en-CA" sz="3200" dirty="0"/>
          </a:p>
          <a:p>
            <a:pPr marL="2651125" lvl="1" indent="-457200">
              <a:buFont typeface="Arial" panose="020B0604020202020204" pitchFamily="34" charset="0"/>
              <a:buChar char="•"/>
            </a:pPr>
            <a:endParaRPr lang="en-CA" sz="3200" dirty="0"/>
          </a:p>
          <a:p>
            <a:pPr marL="2651125" lvl="1" indent="-457200">
              <a:buFont typeface="Arial" panose="020B0604020202020204" pitchFamily="34" charset="0"/>
              <a:buChar char="•"/>
            </a:pPr>
            <a:endParaRPr lang="en-CA" sz="3200" dirty="0"/>
          </a:p>
          <a:p>
            <a:pPr marL="2651125" lvl="1" indent="-457200">
              <a:buFont typeface="Arial" panose="020B0604020202020204" pitchFamily="34" charset="0"/>
              <a:buChar char="•"/>
            </a:pPr>
            <a:endParaRPr lang="en-CA" sz="3200" dirty="0"/>
          </a:p>
          <a:p>
            <a:pPr lvl="1" indent="0"/>
            <a:endParaRPr lang="en-CA" sz="3200" dirty="0"/>
          </a:p>
          <a:p>
            <a:pPr lvl="1" indent="0"/>
            <a:endParaRPr lang="en-CA" sz="3200" dirty="0"/>
          </a:p>
          <a:p>
            <a:pPr lvl="1" indent="0"/>
            <a:r>
              <a:rPr lang="en-CA" sz="3200" dirty="0"/>
              <a:t>Sample images given during the survey process.</a:t>
            </a:r>
          </a:p>
        </p:txBody>
      </p:sp>
      <p:sp>
        <p:nvSpPr>
          <p:cNvPr id="117" name="Round Same Side Corner Rectangle 35">
            <a:extLst>
              <a:ext uri="{FF2B5EF4-FFF2-40B4-BE49-F238E27FC236}">
                <a16:creationId xmlns:a16="http://schemas.microsoft.com/office/drawing/2014/main" id="{153B5D55-B101-F14E-8E96-F27D42B8FBF9}"/>
              </a:ext>
            </a:extLst>
          </p:cNvPr>
          <p:cNvSpPr>
            <a:spLocks/>
          </p:cNvSpPr>
          <p:nvPr/>
        </p:nvSpPr>
        <p:spPr bwMode="auto">
          <a:xfrm>
            <a:off x="917416" y="16038013"/>
            <a:ext cx="13255625" cy="925513"/>
          </a:xfrm>
          <a:custGeom>
            <a:avLst/>
            <a:gdLst>
              <a:gd name="T0" fmla="*/ 154268 w 13255654"/>
              <a:gd name="T1" fmla="*/ 0 h 925590"/>
              <a:gd name="T2" fmla="*/ 13101386 w 13255654"/>
              <a:gd name="T3" fmla="*/ 0 h 925590"/>
              <a:gd name="T4" fmla="*/ 13255654 w 13255654"/>
              <a:gd name="T5" fmla="*/ 154268 h 925590"/>
              <a:gd name="T6" fmla="*/ 13255654 w 13255654"/>
              <a:gd name="T7" fmla="*/ 925590 h 925590"/>
              <a:gd name="T8" fmla="*/ 13255654 w 13255654"/>
              <a:gd name="T9" fmla="*/ 925590 h 925590"/>
              <a:gd name="T10" fmla="*/ 0 w 13255654"/>
              <a:gd name="T11" fmla="*/ 925590 h 925590"/>
              <a:gd name="T12" fmla="*/ 0 w 13255654"/>
              <a:gd name="T13" fmla="*/ 925590 h 925590"/>
              <a:gd name="T14" fmla="*/ 0 w 13255654"/>
              <a:gd name="T15" fmla="*/ 154268 h 925590"/>
              <a:gd name="T16" fmla="*/ 154268 w 13255654"/>
              <a:gd name="T17" fmla="*/ 0 h 9255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255654" h="925590">
                <a:moveTo>
                  <a:pt x="154268" y="0"/>
                </a:moveTo>
                <a:lnTo>
                  <a:pt x="13101386" y="0"/>
                </a:lnTo>
                <a:cubicBezTo>
                  <a:pt x="13186586" y="0"/>
                  <a:pt x="13255654" y="69068"/>
                  <a:pt x="13255654" y="154268"/>
                </a:cubicBezTo>
                <a:lnTo>
                  <a:pt x="13255654" y="925590"/>
                </a:lnTo>
                <a:lnTo>
                  <a:pt x="0" y="925590"/>
                </a:lnTo>
                <a:lnTo>
                  <a:pt x="0" y="154268"/>
                </a:lnTo>
                <a:cubicBezTo>
                  <a:pt x="0" y="69068"/>
                  <a:pt x="69068" y="0"/>
                  <a:pt x="154268" y="0"/>
                </a:cubicBezTo>
                <a:close/>
              </a:path>
            </a:pathLst>
          </a:custGeom>
          <a:solidFill>
            <a:srgbClr val="00093D"/>
          </a:solidFill>
          <a:ln w="9525" cap="flat" cmpd="sng">
            <a:solidFill>
              <a:srgbClr val="00093D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 dirty="0"/>
          </a:p>
        </p:txBody>
      </p:sp>
      <p:sp>
        <p:nvSpPr>
          <p:cNvPr id="118" name="TextBox 36">
            <a:extLst>
              <a:ext uri="{FF2B5EF4-FFF2-40B4-BE49-F238E27FC236}">
                <a16:creationId xmlns:a16="http://schemas.microsoft.com/office/drawing/2014/main" id="{F93E9E93-27B3-F241-8E97-84DA355CD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4463" y="16187234"/>
            <a:ext cx="1034891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en-US" altLang="en-US" sz="4500" b="1" dirty="0">
                <a:solidFill>
                  <a:srgbClr val="FFFFFF"/>
                </a:solidFill>
                <a:ea typeface="Calibri" charset="0"/>
                <a:cs typeface="Calibri" charset="0"/>
              </a:rPr>
              <a:t>METHODS</a:t>
            </a:r>
          </a:p>
          <a:p>
            <a:pPr eaLnBrk="1" hangingPunct="1"/>
            <a:endParaRPr lang="en-US" altLang="en-US" sz="4500" b="1" dirty="0">
              <a:solidFill>
                <a:srgbClr val="FFFFFF"/>
              </a:solidFill>
              <a:ea typeface="Calibri" charset="0"/>
              <a:cs typeface="Calibri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9752</TotalTime>
  <Words>589</Words>
  <Application>Microsoft Macintosh PowerPoint</Application>
  <PresentationFormat>Custom</PresentationFormat>
  <Paragraphs>94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Evaluation of the new student learning tool: Tapestry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Bita Jokar</cp:lastModifiedBy>
  <cp:revision>52</cp:revision>
  <cp:lastPrinted>2015-02-23T21:57:38Z</cp:lastPrinted>
  <dcterms:created xsi:type="dcterms:W3CDTF">2016-01-15T00:41:13Z</dcterms:created>
  <dcterms:modified xsi:type="dcterms:W3CDTF">2019-03-27T18:23:34Z</dcterms:modified>
</cp:coreProperties>
</file>