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7" r:id="rId2"/>
  </p:sldIdLst>
  <p:sldSz cx="15725775" cy="11791950"/>
  <p:notesSz cx="6858000" cy="9144000"/>
  <p:embeddedFontLst>
    <p:embeddedFont>
      <p:font typeface="Open Sans" panose="020B060603050402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714">
          <p15:clr>
            <a:srgbClr val="A4A3A4"/>
          </p15:clr>
        </p15:guide>
        <p15:guide id="2" pos="49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6B68D5-F41E-4A28-AE88-605D77BC6B3A}">
  <a:tblStyle styleId="{D46B68D5-F41E-4A28-AE88-605D77BC6B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1429"/>
  </p:normalViewPr>
  <p:slideViewPr>
    <p:cSldViewPr snapToGrid="0">
      <p:cViewPr varScale="1">
        <p:scale>
          <a:sx n="26" d="100"/>
          <a:sy n="26" d="100"/>
        </p:scale>
        <p:origin x="1040" y="224"/>
      </p:cViewPr>
      <p:guideLst>
        <p:guide orient="horz" pos="3714"/>
        <p:guide pos="4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2848" y="685800"/>
            <a:ext cx="4572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34e31a54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34e31a546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36073" y="1707007"/>
            <a:ext cx="14653800" cy="4705800"/>
          </a:xfrm>
          <a:prstGeom prst="rect">
            <a:avLst/>
          </a:prstGeom>
        </p:spPr>
        <p:txBody>
          <a:bodyPr spcFirstLastPara="1" wrap="square" lIns="174700" tIns="174700" rIns="174700" bIns="174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900"/>
              <a:buNone/>
              <a:defRPr sz="9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900"/>
              <a:buNone/>
              <a:defRPr sz="9900"/>
            </a:lvl2pPr>
            <a:lvl3pPr lvl="2" algn="ctr">
              <a:spcBef>
                <a:spcPts val="0"/>
              </a:spcBef>
              <a:spcAft>
                <a:spcPts val="0"/>
              </a:spcAft>
              <a:buSzPts val="9900"/>
              <a:buNone/>
              <a:defRPr sz="9900"/>
            </a:lvl3pPr>
            <a:lvl4pPr lvl="3" algn="ctr">
              <a:spcBef>
                <a:spcPts val="0"/>
              </a:spcBef>
              <a:spcAft>
                <a:spcPts val="0"/>
              </a:spcAft>
              <a:buSzPts val="9900"/>
              <a:buNone/>
              <a:defRPr sz="9900"/>
            </a:lvl4pPr>
            <a:lvl5pPr lvl="4" algn="ctr">
              <a:spcBef>
                <a:spcPts val="0"/>
              </a:spcBef>
              <a:spcAft>
                <a:spcPts val="0"/>
              </a:spcAft>
              <a:buSzPts val="9900"/>
              <a:buNone/>
              <a:defRPr sz="9900"/>
            </a:lvl5pPr>
            <a:lvl6pPr lvl="5" algn="ctr">
              <a:spcBef>
                <a:spcPts val="0"/>
              </a:spcBef>
              <a:spcAft>
                <a:spcPts val="0"/>
              </a:spcAft>
              <a:buSzPts val="9900"/>
              <a:buNone/>
              <a:defRPr sz="9900"/>
            </a:lvl6pPr>
            <a:lvl7pPr lvl="6" algn="ctr">
              <a:spcBef>
                <a:spcPts val="0"/>
              </a:spcBef>
              <a:spcAft>
                <a:spcPts val="0"/>
              </a:spcAft>
              <a:buSzPts val="9900"/>
              <a:buNone/>
              <a:defRPr sz="9900"/>
            </a:lvl7pPr>
            <a:lvl8pPr lvl="7" algn="ctr">
              <a:spcBef>
                <a:spcPts val="0"/>
              </a:spcBef>
              <a:spcAft>
                <a:spcPts val="0"/>
              </a:spcAft>
              <a:buSzPts val="9900"/>
              <a:buNone/>
              <a:defRPr sz="9900"/>
            </a:lvl8pPr>
            <a:lvl9pPr lvl="8" algn="ctr">
              <a:spcBef>
                <a:spcPts val="0"/>
              </a:spcBef>
              <a:spcAft>
                <a:spcPts val="0"/>
              </a:spcAft>
              <a:buSzPts val="9900"/>
              <a:buNone/>
              <a:defRPr sz="9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36059" y="6497494"/>
            <a:ext cx="14653800" cy="1817100"/>
          </a:xfrm>
          <a:prstGeom prst="rect">
            <a:avLst/>
          </a:prstGeom>
        </p:spPr>
        <p:txBody>
          <a:bodyPr spcFirstLastPara="1" wrap="square" lIns="174700" tIns="174700" rIns="174700" bIns="174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4570862" y="10690856"/>
            <a:ext cx="943500" cy="902400"/>
          </a:xfrm>
          <a:prstGeom prst="rect">
            <a:avLst/>
          </a:prstGeom>
        </p:spPr>
        <p:txBody>
          <a:bodyPr spcFirstLastPara="1" wrap="square" lIns="174700" tIns="174700" rIns="174700" bIns="1747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4570862" y="10690856"/>
            <a:ext cx="943500" cy="902400"/>
          </a:xfrm>
          <a:prstGeom prst="rect">
            <a:avLst/>
          </a:prstGeom>
        </p:spPr>
        <p:txBody>
          <a:bodyPr spcFirstLastPara="1" wrap="square" lIns="174700" tIns="174700" rIns="174700" bIns="1747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36059" y="4931023"/>
            <a:ext cx="14653800" cy="1929900"/>
          </a:xfrm>
          <a:prstGeom prst="rect">
            <a:avLst/>
          </a:prstGeom>
        </p:spPr>
        <p:txBody>
          <a:bodyPr spcFirstLastPara="1" wrap="square" lIns="174700" tIns="174700" rIns="174700" bIns="174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4570862" y="10690856"/>
            <a:ext cx="943500" cy="902400"/>
          </a:xfrm>
          <a:prstGeom prst="rect">
            <a:avLst/>
          </a:prstGeom>
        </p:spPr>
        <p:txBody>
          <a:bodyPr spcFirstLastPara="1" wrap="square" lIns="174700" tIns="174700" rIns="174700" bIns="1747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536059" y="1020261"/>
            <a:ext cx="14653800" cy="1313100"/>
          </a:xfrm>
          <a:prstGeom prst="rect">
            <a:avLst/>
          </a:prstGeom>
        </p:spPr>
        <p:txBody>
          <a:bodyPr spcFirstLastPara="1" wrap="square" lIns="174700" tIns="174700" rIns="174700" bIns="174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536059" y="2642156"/>
            <a:ext cx="6879000" cy="7832400"/>
          </a:xfrm>
          <a:prstGeom prst="rect">
            <a:avLst/>
          </a:prstGeom>
        </p:spPr>
        <p:txBody>
          <a:bodyPr spcFirstLastPara="1" wrap="square" lIns="174700" tIns="174700" rIns="174700" bIns="174700" anchor="t" anchorCtr="0">
            <a:normAutofit/>
          </a:bodyPr>
          <a:lstStyle>
            <a:lvl1pPr marL="457200" lvl="0" indent="-400050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marL="914400" lvl="1" indent="-37465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300"/>
            </a:lvl2pPr>
            <a:lvl3pPr marL="1371600" lvl="2" indent="-37465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300"/>
            </a:lvl3pPr>
            <a:lvl4pPr marL="1828800" lvl="3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300"/>
            </a:lvl4pPr>
            <a:lvl5pPr marL="2286000" lvl="4" indent="-37465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300"/>
            </a:lvl5pPr>
            <a:lvl6pPr marL="2743200" lvl="5" indent="-37465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300"/>
            </a:lvl6pPr>
            <a:lvl7pPr marL="3200400" lvl="6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300"/>
            </a:lvl7pPr>
            <a:lvl8pPr marL="3657600" lvl="7" indent="-37465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300"/>
            </a:lvl8pPr>
            <a:lvl9pPr marL="4114800" lvl="8" indent="-37465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3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8310721" y="2642156"/>
            <a:ext cx="6879000" cy="7832400"/>
          </a:xfrm>
          <a:prstGeom prst="rect">
            <a:avLst/>
          </a:prstGeom>
        </p:spPr>
        <p:txBody>
          <a:bodyPr spcFirstLastPara="1" wrap="square" lIns="174700" tIns="174700" rIns="174700" bIns="174700" anchor="t" anchorCtr="0">
            <a:normAutofit/>
          </a:bodyPr>
          <a:lstStyle>
            <a:lvl1pPr marL="457200" lvl="0" indent="-400050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marL="914400" lvl="1" indent="-37465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300"/>
            </a:lvl2pPr>
            <a:lvl3pPr marL="1371600" lvl="2" indent="-37465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300"/>
            </a:lvl3pPr>
            <a:lvl4pPr marL="1828800" lvl="3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300"/>
            </a:lvl4pPr>
            <a:lvl5pPr marL="2286000" lvl="4" indent="-37465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300"/>
            </a:lvl5pPr>
            <a:lvl6pPr marL="2743200" lvl="5" indent="-37465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300"/>
            </a:lvl6pPr>
            <a:lvl7pPr marL="3200400" lvl="6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300"/>
            </a:lvl7pPr>
            <a:lvl8pPr marL="3657600" lvl="7" indent="-37465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300"/>
            </a:lvl8pPr>
            <a:lvl9pPr marL="4114800" lvl="8" indent="-37465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3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4570862" y="10690856"/>
            <a:ext cx="943500" cy="902400"/>
          </a:xfrm>
          <a:prstGeom prst="rect">
            <a:avLst/>
          </a:prstGeom>
        </p:spPr>
        <p:txBody>
          <a:bodyPr spcFirstLastPara="1" wrap="square" lIns="174700" tIns="174700" rIns="174700" bIns="1747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536059" y="1020261"/>
            <a:ext cx="14653800" cy="1313100"/>
          </a:xfrm>
          <a:prstGeom prst="rect">
            <a:avLst/>
          </a:prstGeom>
        </p:spPr>
        <p:txBody>
          <a:bodyPr spcFirstLastPara="1" wrap="square" lIns="174700" tIns="174700" rIns="174700" bIns="174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4570862" y="10690856"/>
            <a:ext cx="943500" cy="902400"/>
          </a:xfrm>
          <a:prstGeom prst="rect">
            <a:avLst/>
          </a:prstGeom>
        </p:spPr>
        <p:txBody>
          <a:bodyPr spcFirstLastPara="1" wrap="square" lIns="174700" tIns="174700" rIns="174700" bIns="1747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536059" y="1273764"/>
            <a:ext cx="4829100" cy="1732500"/>
          </a:xfrm>
          <a:prstGeom prst="rect">
            <a:avLst/>
          </a:prstGeom>
        </p:spPr>
        <p:txBody>
          <a:bodyPr spcFirstLastPara="1" wrap="square" lIns="174700" tIns="174700" rIns="174700" bIns="1747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536059" y="3185787"/>
            <a:ext cx="4829100" cy="7289100"/>
          </a:xfrm>
          <a:prstGeom prst="rect">
            <a:avLst/>
          </a:prstGeom>
        </p:spPr>
        <p:txBody>
          <a:bodyPr spcFirstLastPara="1" wrap="square" lIns="174700" tIns="174700" rIns="174700" bIns="17470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300"/>
            </a:lvl1pPr>
            <a:lvl2pPr marL="914400" lvl="1" indent="-37465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300"/>
            </a:lvl2pPr>
            <a:lvl3pPr marL="1371600" lvl="2" indent="-37465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300"/>
            </a:lvl3pPr>
            <a:lvl4pPr marL="1828800" lvl="3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300"/>
            </a:lvl4pPr>
            <a:lvl5pPr marL="2286000" lvl="4" indent="-37465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300"/>
            </a:lvl5pPr>
            <a:lvl6pPr marL="2743200" lvl="5" indent="-37465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300"/>
            </a:lvl6pPr>
            <a:lvl7pPr marL="3200400" lvl="6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300"/>
            </a:lvl7pPr>
            <a:lvl8pPr marL="3657600" lvl="7" indent="-374650">
              <a:spcBef>
                <a:spcPts val="0"/>
              </a:spcBef>
              <a:spcAft>
                <a:spcPts val="0"/>
              </a:spcAft>
              <a:buSzPts val="2300"/>
              <a:buChar char="○"/>
              <a:defRPr sz="2300"/>
            </a:lvl8pPr>
            <a:lvl9pPr marL="4114800" lvl="8" indent="-374650">
              <a:spcBef>
                <a:spcPts val="0"/>
              </a:spcBef>
              <a:spcAft>
                <a:spcPts val="0"/>
              </a:spcAft>
              <a:buSzPts val="2300"/>
              <a:buChar char="■"/>
              <a:defRPr sz="23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4570862" y="10690856"/>
            <a:ext cx="943500" cy="902400"/>
          </a:xfrm>
          <a:prstGeom prst="rect">
            <a:avLst/>
          </a:prstGeom>
        </p:spPr>
        <p:txBody>
          <a:bodyPr spcFirstLastPara="1" wrap="square" lIns="174700" tIns="174700" rIns="174700" bIns="1747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843128" y="1032011"/>
            <a:ext cx="10951200" cy="9378600"/>
          </a:xfrm>
          <a:prstGeom prst="rect">
            <a:avLst/>
          </a:prstGeom>
        </p:spPr>
        <p:txBody>
          <a:bodyPr spcFirstLastPara="1" wrap="square" lIns="174700" tIns="174700" rIns="174700" bIns="1747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4570862" y="10690856"/>
            <a:ext cx="943500" cy="902400"/>
          </a:xfrm>
          <a:prstGeom prst="rect">
            <a:avLst/>
          </a:prstGeom>
        </p:spPr>
        <p:txBody>
          <a:bodyPr spcFirstLastPara="1" wrap="square" lIns="174700" tIns="174700" rIns="174700" bIns="1747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862888" y="-287"/>
            <a:ext cx="7863000" cy="1179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74700" tIns="174700" rIns="174700" bIns="174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6605" y="2827168"/>
            <a:ext cx="6957000" cy="3398400"/>
          </a:xfrm>
          <a:prstGeom prst="rect">
            <a:avLst/>
          </a:prstGeom>
        </p:spPr>
        <p:txBody>
          <a:bodyPr spcFirstLastPara="1" wrap="square" lIns="174700" tIns="174700" rIns="174700" bIns="174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56605" y="6426309"/>
            <a:ext cx="6957000" cy="2831700"/>
          </a:xfrm>
          <a:prstGeom prst="rect">
            <a:avLst/>
          </a:prstGeom>
        </p:spPr>
        <p:txBody>
          <a:bodyPr spcFirstLastPara="1" wrap="square" lIns="174700" tIns="174700" rIns="174700" bIns="174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494911" y="1660009"/>
            <a:ext cx="6598800" cy="8471400"/>
          </a:xfrm>
          <a:prstGeom prst="rect">
            <a:avLst/>
          </a:prstGeom>
        </p:spPr>
        <p:txBody>
          <a:bodyPr spcFirstLastPara="1" wrap="square" lIns="174700" tIns="174700" rIns="174700" bIns="174700" anchor="ctr" anchorCtr="0">
            <a:normAutofit/>
          </a:bodyPr>
          <a:lstStyle>
            <a:lvl1pPr marL="457200" lvl="0" indent="-444500">
              <a:spcBef>
                <a:spcPts val="0"/>
              </a:spcBef>
              <a:spcAft>
                <a:spcPts val="0"/>
              </a:spcAft>
              <a:buSzPts val="3400"/>
              <a:buChar char="●"/>
              <a:defRPr/>
            </a:lvl1pPr>
            <a:lvl2pPr marL="914400" lvl="1" indent="-40005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marL="1371600" lvl="2" indent="-40005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marL="1828800" lvl="3" indent="-40005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marL="2286000" lvl="4" indent="-40005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marL="2743200" lvl="5" indent="-40005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marL="3200400" lvl="6" indent="-40005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marL="3657600" lvl="7" indent="-40005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marL="4114800" lvl="8" indent="-40005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4570862" y="10690856"/>
            <a:ext cx="943500" cy="902400"/>
          </a:xfrm>
          <a:prstGeom prst="rect">
            <a:avLst/>
          </a:prstGeom>
        </p:spPr>
        <p:txBody>
          <a:bodyPr spcFirstLastPara="1" wrap="square" lIns="174700" tIns="174700" rIns="174700" bIns="1747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36059" y="9698985"/>
            <a:ext cx="10316700" cy="1387200"/>
          </a:xfrm>
          <a:prstGeom prst="rect">
            <a:avLst/>
          </a:prstGeom>
        </p:spPr>
        <p:txBody>
          <a:bodyPr spcFirstLastPara="1" wrap="square" lIns="174700" tIns="174700" rIns="174700" bIns="1747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4570862" y="10690856"/>
            <a:ext cx="943500" cy="902400"/>
          </a:xfrm>
          <a:prstGeom prst="rect">
            <a:avLst/>
          </a:prstGeom>
        </p:spPr>
        <p:txBody>
          <a:bodyPr spcFirstLastPara="1" wrap="square" lIns="174700" tIns="174700" rIns="174700" bIns="1747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536059" y="2535894"/>
            <a:ext cx="14653800" cy="4501500"/>
          </a:xfrm>
          <a:prstGeom prst="rect">
            <a:avLst/>
          </a:prstGeom>
        </p:spPr>
        <p:txBody>
          <a:bodyPr spcFirstLastPara="1" wrap="square" lIns="174700" tIns="174700" rIns="174700" bIns="174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900"/>
              <a:buNone/>
              <a:defRPr sz="2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900"/>
              <a:buNone/>
              <a:defRPr sz="22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900"/>
              <a:buNone/>
              <a:defRPr sz="22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900"/>
              <a:buNone/>
              <a:defRPr sz="22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2900"/>
              <a:buNone/>
              <a:defRPr sz="22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900"/>
              <a:buNone/>
              <a:defRPr sz="22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900"/>
              <a:buNone/>
              <a:defRPr sz="22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900"/>
              <a:buNone/>
              <a:defRPr sz="22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900"/>
              <a:buNone/>
              <a:defRPr sz="22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536059" y="7226768"/>
            <a:ext cx="14653800" cy="2982300"/>
          </a:xfrm>
          <a:prstGeom prst="rect">
            <a:avLst/>
          </a:prstGeom>
        </p:spPr>
        <p:txBody>
          <a:bodyPr spcFirstLastPara="1" wrap="square" lIns="174700" tIns="174700" rIns="174700" bIns="174700" anchor="t" anchorCtr="0">
            <a:normAutofit/>
          </a:bodyPr>
          <a:lstStyle>
            <a:lvl1pPr marL="457200" lvl="0" indent="-444500" algn="ctr">
              <a:spcBef>
                <a:spcPts val="0"/>
              </a:spcBef>
              <a:spcAft>
                <a:spcPts val="0"/>
              </a:spcAft>
              <a:buSzPts val="3400"/>
              <a:buChar char="●"/>
              <a:defRPr/>
            </a:lvl1pPr>
            <a:lvl2pPr marL="914400" lvl="1" indent="-40005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marL="1371600" lvl="2" indent="-40005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marL="1828800" lvl="3" indent="-40005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marL="2286000" lvl="4" indent="-40005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marL="2743200" lvl="5" indent="-40005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marL="3200400" lvl="6" indent="-40005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marL="3657600" lvl="7" indent="-40005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marL="4114800" lvl="8" indent="-40005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4570862" y="10690856"/>
            <a:ext cx="943500" cy="902400"/>
          </a:xfrm>
          <a:prstGeom prst="rect">
            <a:avLst/>
          </a:prstGeom>
        </p:spPr>
        <p:txBody>
          <a:bodyPr spcFirstLastPara="1" wrap="square" lIns="174700" tIns="174700" rIns="174700" bIns="1747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6059" y="1020261"/>
            <a:ext cx="14653800" cy="13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00" tIns="174700" rIns="174700" bIns="174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6059" y="2642156"/>
            <a:ext cx="14653800" cy="7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00" tIns="174700" rIns="174700" bIns="174700" anchor="t" anchorCtr="0">
            <a:normAutofit/>
          </a:bodyPr>
          <a:lstStyle>
            <a:lvl1pPr marL="457200" lvl="0" indent="-444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Char char="●"/>
              <a:defRPr sz="3400">
                <a:solidFill>
                  <a:schemeClr val="dk2"/>
                </a:solidFill>
              </a:defRPr>
            </a:lvl1pPr>
            <a:lvl2pPr marL="914400" lvl="1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○"/>
              <a:defRPr sz="2700">
                <a:solidFill>
                  <a:schemeClr val="dk2"/>
                </a:solidFill>
              </a:defRPr>
            </a:lvl2pPr>
            <a:lvl3pPr marL="1371600" lvl="2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■"/>
              <a:defRPr sz="2700">
                <a:solidFill>
                  <a:schemeClr val="dk2"/>
                </a:solidFill>
              </a:defRPr>
            </a:lvl3pPr>
            <a:lvl4pPr marL="1828800" lvl="3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  <a:defRPr sz="2700">
                <a:solidFill>
                  <a:schemeClr val="dk2"/>
                </a:solidFill>
              </a:defRPr>
            </a:lvl4pPr>
            <a:lvl5pPr marL="2286000" lvl="4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○"/>
              <a:defRPr sz="2700">
                <a:solidFill>
                  <a:schemeClr val="dk2"/>
                </a:solidFill>
              </a:defRPr>
            </a:lvl5pPr>
            <a:lvl6pPr marL="2743200" lvl="5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■"/>
              <a:defRPr sz="2700">
                <a:solidFill>
                  <a:schemeClr val="dk2"/>
                </a:solidFill>
              </a:defRPr>
            </a:lvl6pPr>
            <a:lvl7pPr marL="3200400" lvl="6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  <a:defRPr sz="2700">
                <a:solidFill>
                  <a:schemeClr val="dk2"/>
                </a:solidFill>
              </a:defRPr>
            </a:lvl7pPr>
            <a:lvl8pPr marL="3657600" lvl="7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○"/>
              <a:defRPr sz="2700">
                <a:solidFill>
                  <a:schemeClr val="dk2"/>
                </a:solidFill>
              </a:defRPr>
            </a:lvl8pPr>
            <a:lvl9pPr marL="4114800" lvl="8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■"/>
              <a:defRPr sz="2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4570862" y="10690856"/>
            <a:ext cx="943500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00" tIns="174700" rIns="174700" bIns="174700" anchor="ctr" anchorCtr="0">
            <a:normAutofit/>
          </a:bodyPr>
          <a:lstStyle>
            <a:lvl1pPr lvl="0" algn="r">
              <a:buNone/>
              <a:defRPr sz="1900">
                <a:solidFill>
                  <a:schemeClr val="dk2"/>
                </a:solidFill>
              </a:defRPr>
            </a:lvl1pPr>
            <a:lvl2pPr lvl="1" algn="r">
              <a:buNone/>
              <a:defRPr sz="1900">
                <a:solidFill>
                  <a:schemeClr val="dk2"/>
                </a:solidFill>
              </a:defRPr>
            </a:lvl2pPr>
            <a:lvl3pPr lvl="2" algn="r">
              <a:buNone/>
              <a:defRPr sz="1900">
                <a:solidFill>
                  <a:schemeClr val="dk2"/>
                </a:solidFill>
              </a:defRPr>
            </a:lvl3pPr>
            <a:lvl4pPr lvl="3" algn="r">
              <a:buNone/>
              <a:defRPr sz="1900">
                <a:solidFill>
                  <a:schemeClr val="dk2"/>
                </a:solidFill>
              </a:defRPr>
            </a:lvl4pPr>
            <a:lvl5pPr lvl="4" algn="r">
              <a:buNone/>
              <a:defRPr sz="1900">
                <a:solidFill>
                  <a:schemeClr val="dk2"/>
                </a:solidFill>
              </a:defRPr>
            </a:lvl5pPr>
            <a:lvl6pPr lvl="5" algn="r">
              <a:buNone/>
              <a:defRPr sz="1900">
                <a:solidFill>
                  <a:schemeClr val="dk2"/>
                </a:solidFill>
              </a:defRPr>
            </a:lvl6pPr>
            <a:lvl7pPr lvl="6" algn="r">
              <a:buNone/>
              <a:defRPr sz="1900">
                <a:solidFill>
                  <a:schemeClr val="dk2"/>
                </a:solidFill>
              </a:defRPr>
            </a:lvl7pPr>
            <a:lvl8pPr lvl="7" algn="r">
              <a:buNone/>
              <a:defRPr sz="1900">
                <a:solidFill>
                  <a:schemeClr val="dk2"/>
                </a:solidFill>
              </a:defRPr>
            </a:lvl8pPr>
            <a:lvl9pPr lvl="8" algn="r">
              <a:buNone/>
              <a:defRPr sz="19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apestry-tool.com/" TargetMode="External"/><Relationship Id="rId13" Type="http://schemas.openxmlformats.org/officeDocument/2006/relationships/image" Target="../media/image5.png"/><Relationship Id="rId18" Type="http://schemas.openxmlformats.org/officeDocument/2006/relationships/image" Target="../media/image9.png"/><Relationship Id="rId26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17" Type="http://schemas.openxmlformats.org/officeDocument/2006/relationships/image" Target="../media/image8.png"/><Relationship Id="rId25" Type="http://schemas.openxmlformats.org/officeDocument/2006/relationships/image" Target="../media/image16.png"/><Relationship Id="rId2" Type="http://schemas.openxmlformats.org/officeDocument/2006/relationships/audio" Target="../media/media1.m4a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hyperlink" Target="https://www.bcahsn.ca/our-units/bc-support-unit" TargetMode="External"/><Relationship Id="rId24" Type="http://schemas.openxmlformats.org/officeDocument/2006/relationships/image" Target="../media/image15.png"/><Relationship Id="rId5" Type="http://schemas.openxmlformats.org/officeDocument/2006/relationships/image" Target="../media/image1.png"/><Relationship Id="rId15" Type="http://schemas.openxmlformats.org/officeDocument/2006/relationships/hyperlink" Target="https://mytyde.ca" TargetMode="External"/><Relationship Id="rId23" Type="http://schemas.openxmlformats.org/officeDocument/2006/relationships/image" Target="../media/image14.png"/><Relationship Id="rId10" Type="http://schemas.openxmlformats.org/officeDocument/2006/relationships/hyperlink" Target="https://methodsclusters.ca/" TargetMode="External"/><Relationship Id="rId19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twitter.com/TapestryTool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3.png"/><Relationship Id="rId2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4"/>
          <p:cNvCxnSpPr/>
          <p:nvPr/>
        </p:nvCxnSpPr>
        <p:spPr>
          <a:xfrm rot="10800000" flipH="1">
            <a:off x="5651601" y="2265900"/>
            <a:ext cx="1083000" cy="1473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1;p14"/>
          <p:cNvCxnSpPr/>
          <p:nvPr/>
        </p:nvCxnSpPr>
        <p:spPr>
          <a:xfrm rot="10800000">
            <a:off x="4906938" y="2503725"/>
            <a:ext cx="609600" cy="1113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Google Shape;62;p14"/>
          <p:cNvCxnSpPr/>
          <p:nvPr/>
        </p:nvCxnSpPr>
        <p:spPr>
          <a:xfrm rot="10800000" flipH="1">
            <a:off x="4982150" y="4569150"/>
            <a:ext cx="264000" cy="538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4"/>
          <p:cNvCxnSpPr/>
          <p:nvPr/>
        </p:nvCxnSpPr>
        <p:spPr>
          <a:xfrm rot="10800000">
            <a:off x="6026475" y="4258375"/>
            <a:ext cx="420300" cy="385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 amt="65000"/>
          </a:blip>
          <a:srcRect r="17938"/>
          <a:stretch/>
        </p:blipFill>
        <p:spPr>
          <a:xfrm>
            <a:off x="10898925" y="-35025"/>
            <a:ext cx="4902600" cy="1182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2509" y="198250"/>
            <a:ext cx="891295" cy="952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572325" y="10446500"/>
            <a:ext cx="891300" cy="121543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1236925" y="8250"/>
            <a:ext cx="98040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00" tIns="174700" rIns="174700" bIns="174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1" dirty="0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rPr>
              <a:t>The Tapestry Tool: A Collaborative, Interactive, and Non-Linear Online Learning Tool</a:t>
            </a:r>
            <a:endParaRPr sz="2600" b="1" dirty="0">
              <a:solidFill>
                <a:srgbClr val="3939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11785200" y="9344450"/>
            <a:ext cx="4018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Acknowledgements</a:t>
            </a:r>
            <a:endParaRPr sz="2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9" name="Google Shape;69;p14"/>
          <p:cNvCxnSpPr/>
          <p:nvPr/>
        </p:nvCxnSpPr>
        <p:spPr>
          <a:xfrm>
            <a:off x="11808650" y="8138175"/>
            <a:ext cx="3993000" cy="3900"/>
          </a:xfrm>
          <a:prstGeom prst="straightConnector1">
            <a:avLst/>
          </a:prstGeom>
          <a:noFill/>
          <a:ln w="28575" cap="flat" cmpd="sng">
            <a:solidFill>
              <a:srgbClr val="E9ECF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0" name="Google Shape;70;p14"/>
          <p:cNvSpPr txBox="1"/>
          <p:nvPr/>
        </p:nvSpPr>
        <p:spPr>
          <a:xfrm>
            <a:off x="12151900" y="8156988"/>
            <a:ext cx="3104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Learn More </a:t>
            </a:r>
            <a:endParaRPr sz="26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1813238" y="8656838"/>
            <a:ext cx="387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Website</a:t>
            </a:r>
            <a:r>
              <a:rPr lang="en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 sz="1500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https://tapestry-tool.com/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Twitter</a:t>
            </a:r>
            <a:r>
              <a:rPr lang="en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 sz="1500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https://twitter.com/TapestryTool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2" name="Google Shape;72;p14"/>
          <p:cNvCxnSpPr/>
          <p:nvPr/>
        </p:nvCxnSpPr>
        <p:spPr>
          <a:xfrm>
            <a:off x="11825350" y="9346000"/>
            <a:ext cx="3974400" cy="18600"/>
          </a:xfrm>
          <a:prstGeom prst="straightConnector1">
            <a:avLst/>
          </a:prstGeom>
          <a:noFill/>
          <a:ln w="28575" cap="flat" cmpd="sng">
            <a:solidFill>
              <a:srgbClr val="E9ECF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3" name="Google Shape;73;p14"/>
          <p:cNvSpPr txBox="1"/>
          <p:nvPr/>
        </p:nvSpPr>
        <p:spPr>
          <a:xfrm>
            <a:off x="11883600" y="9792000"/>
            <a:ext cx="37338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CA" sz="13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Trish </a:t>
            </a:r>
            <a:r>
              <a:rPr lang="en-CA" sz="13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Varao</a:t>
            </a:r>
            <a:r>
              <a:rPr lang="en-CA" sz="13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-Sousa, Linnea Ritland, </a:t>
            </a:r>
            <a:r>
              <a:rPr lang="en-CA" sz="13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Aidin</a:t>
            </a:r>
            <a:r>
              <a:rPr lang="en-CA" sz="13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CA" sz="13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Niavarani</a:t>
            </a:r>
            <a:r>
              <a:rPr lang="en-CA" sz="13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Erin Michalak, Rachelle Hole, Leilani </a:t>
            </a:r>
            <a:r>
              <a:rPr lang="en-CA" sz="13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Forby</a:t>
            </a:r>
            <a:r>
              <a:rPr lang="en-CA" sz="13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74" name="Google Shape;74;p14"/>
          <p:cNvSpPr txBox="1"/>
          <p:nvPr/>
        </p:nvSpPr>
        <p:spPr>
          <a:xfrm>
            <a:off x="11883150" y="10482825"/>
            <a:ext cx="26562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We gratefully acknowledge the financial support for this project provided by UBC Vancouver students via the Teaching and Learning Enhancement Fund.</a:t>
            </a:r>
            <a:endParaRPr sz="13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13181098" y="4142000"/>
            <a:ext cx="192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14"/>
          <p:cNvSpPr txBox="1"/>
          <p:nvPr/>
        </p:nvSpPr>
        <p:spPr>
          <a:xfrm flipH="1">
            <a:off x="1236927" y="820925"/>
            <a:ext cx="83289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700" tIns="174700" rIns="174700" bIns="174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006C92"/>
                </a:solidFill>
                <a:latin typeface="Open Sans"/>
                <a:ea typeface="Open Sans"/>
                <a:cs typeface="Open Sans"/>
                <a:sym typeface="Open Sans"/>
              </a:rPr>
              <a:t>Melanie Butt, </a:t>
            </a:r>
            <a:r>
              <a:rPr lang="en" sz="1500" b="1" dirty="0" err="1">
                <a:solidFill>
                  <a:srgbClr val="006C92"/>
                </a:solidFill>
                <a:latin typeface="Open Sans"/>
                <a:ea typeface="Open Sans"/>
                <a:cs typeface="Open Sans"/>
                <a:sym typeface="Open Sans"/>
              </a:rPr>
              <a:t>Bita</a:t>
            </a:r>
            <a:r>
              <a:rPr lang="en" sz="1500" b="1" dirty="0">
                <a:solidFill>
                  <a:srgbClr val="006C9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500" b="1" dirty="0" err="1">
                <a:solidFill>
                  <a:srgbClr val="006C92"/>
                </a:solidFill>
                <a:latin typeface="Open Sans"/>
                <a:ea typeface="Open Sans"/>
                <a:cs typeface="Open Sans"/>
                <a:sym typeface="Open Sans"/>
              </a:rPr>
              <a:t>Jokar</a:t>
            </a:r>
            <a:r>
              <a:rPr lang="en" sz="1500" b="1" dirty="0">
                <a:solidFill>
                  <a:srgbClr val="006C92"/>
                </a:solidFill>
                <a:latin typeface="Open Sans"/>
                <a:ea typeface="Open Sans"/>
                <a:cs typeface="Open Sans"/>
                <a:sym typeface="Open Sans"/>
              </a:rPr>
              <a:t>, Steven J. Barnes</a:t>
            </a:r>
            <a:endParaRPr sz="1500" b="1" dirty="0">
              <a:solidFill>
                <a:srgbClr val="006C9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7" name="Google Shape;77;p14"/>
          <p:cNvGrpSpPr/>
          <p:nvPr/>
        </p:nvGrpSpPr>
        <p:grpSpPr>
          <a:xfrm>
            <a:off x="497675" y="5872306"/>
            <a:ext cx="2930623" cy="586102"/>
            <a:chOff x="5419276" y="1800050"/>
            <a:chExt cx="3479724" cy="607800"/>
          </a:xfrm>
        </p:grpSpPr>
        <p:sp>
          <p:nvSpPr>
            <p:cNvPr id="78" name="Google Shape;78;p14"/>
            <p:cNvSpPr/>
            <p:nvPr/>
          </p:nvSpPr>
          <p:spPr>
            <a:xfrm>
              <a:off x="5421700" y="1800050"/>
              <a:ext cx="3477300" cy="607800"/>
            </a:xfrm>
            <a:prstGeom prst="roundRect">
              <a:avLst>
                <a:gd name="adj" fmla="val 16667"/>
              </a:avLst>
            </a:prstGeom>
            <a:solidFill>
              <a:srgbClr val="F5333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9E9E9E"/>
                </a:highlight>
              </a:endParaRPr>
            </a:p>
          </p:txBody>
        </p:sp>
        <p:sp>
          <p:nvSpPr>
            <p:cNvPr id="79" name="Google Shape;79;p14"/>
            <p:cNvSpPr txBox="1"/>
            <p:nvPr/>
          </p:nvSpPr>
          <p:spPr>
            <a:xfrm>
              <a:off x="5419276" y="1816418"/>
              <a:ext cx="3477300" cy="47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>
                  <a:solidFill>
                    <a:srgbClr val="393939"/>
                  </a:solidFill>
                  <a:latin typeface="Open Sans"/>
                  <a:ea typeface="Open Sans"/>
                  <a:cs typeface="Open Sans"/>
                  <a:sym typeface="Open Sans"/>
                </a:rPr>
                <a:t>Methods</a:t>
              </a:r>
              <a:endParaRPr sz="2600" b="1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0" name="Google Shape;80;p14"/>
          <p:cNvSpPr txBox="1"/>
          <p:nvPr/>
        </p:nvSpPr>
        <p:spPr>
          <a:xfrm>
            <a:off x="-18925" y="6689975"/>
            <a:ext cx="3733800" cy="20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Iterative Design Process</a:t>
            </a:r>
            <a:endParaRPr sz="17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5760" lvl="0" indent="-22605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Input from </a:t>
            </a:r>
            <a:r>
              <a:rPr lang="e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over a thousand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UBC</a:t>
            </a:r>
            <a:r>
              <a:rPr lang="e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students, staff, and faculty.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5760" lvl="0" indent="-22605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Data collection through eye-tracking, focus groups and interviews, usability testing and surveys.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1" name="Google Shape;81;p14"/>
          <p:cNvGrpSpPr/>
          <p:nvPr/>
        </p:nvGrpSpPr>
        <p:grpSpPr>
          <a:xfrm>
            <a:off x="6856900" y="4375109"/>
            <a:ext cx="4087493" cy="2970924"/>
            <a:chOff x="7820505" y="2993677"/>
            <a:chExt cx="6509783" cy="2606760"/>
          </a:xfrm>
        </p:grpSpPr>
        <p:sp>
          <p:nvSpPr>
            <p:cNvPr id="82" name="Google Shape;82;p14"/>
            <p:cNvSpPr txBox="1"/>
            <p:nvPr/>
          </p:nvSpPr>
          <p:spPr>
            <a:xfrm>
              <a:off x="8318889" y="2993677"/>
              <a:ext cx="6011400" cy="39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>
                  <a:latin typeface="Open Sans"/>
                  <a:ea typeface="Open Sans"/>
                  <a:cs typeface="Open Sans"/>
                  <a:sym typeface="Open Sans"/>
                </a:rPr>
                <a:t>BC SUPPORT Unit</a:t>
              </a:r>
              <a:endParaRPr sz="1700" b="1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" name="Google Shape;83;p14"/>
            <p:cNvSpPr txBox="1"/>
            <p:nvPr/>
          </p:nvSpPr>
          <p:spPr>
            <a:xfrm>
              <a:off x="7820505" y="3319237"/>
              <a:ext cx="6359400" cy="22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365760" lvl="0" indent="-226059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Char char="•"/>
              </a:pPr>
              <a:r>
                <a:rPr lang="en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Displays interactive and non-linear educational modules supporting </a:t>
              </a:r>
              <a:r>
                <a:rPr lang="en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diverse people and communities</a:t>
              </a:r>
              <a:r>
                <a:rPr lang="en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(e.g., LGBTQ2S+, Rural and Remote, and Deaf communities)</a:t>
              </a:r>
              <a:endPara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65760" lvl="0" indent="-226059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Char char="•"/>
              </a:pPr>
              <a:r>
                <a:rPr lang="en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For more information, see: </a:t>
              </a:r>
              <a:r>
                <a:rPr lang="en" u="sng">
                  <a:solidFill>
                    <a:schemeClr val="hlink"/>
                  </a:solidFill>
                  <a:latin typeface="Open Sans"/>
                  <a:ea typeface="Open Sans"/>
                  <a:cs typeface="Open Sans"/>
                  <a:sym typeface="Open Sans"/>
                  <a:hlinkClick r:id="rId10"/>
                </a:rPr>
                <a:t>https://methodsclusters.ca/</a:t>
              </a: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;  </a:t>
              </a:r>
              <a:r>
                <a:rPr lang="en" u="sng">
                  <a:solidFill>
                    <a:schemeClr val="accent5"/>
                  </a:solidFill>
                  <a:latin typeface="Open Sans"/>
                  <a:ea typeface="Open Sans"/>
                  <a:cs typeface="Open Sans"/>
                  <a:sym typeface="Open Sans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https://www.bcahsn.ca/our-units/bc-support-unit</a:t>
              </a:r>
              <a:r>
                <a:rPr lang="en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84" name="Google Shape;84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69676" y="4331149"/>
            <a:ext cx="364802" cy="3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/>
        </p:nvSpPr>
        <p:spPr>
          <a:xfrm>
            <a:off x="7410825" y="2184738"/>
            <a:ext cx="3104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Open Sans"/>
                <a:ea typeface="Open Sans"/>
                <a:cs typeface="Open Sans"/>
                <a:sym typeface="Open Sans"/>
              </a:rPr>
              <a:t>Large Tapestries Study</a:t>
            </a:r>
            <a:endParaRPr sz="1700" b="1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6" name="Google Shape;86;p14"/>
          <p:cNvGrpSpPr/>
          <p:nvPr/>
        </p:nvGrpSpPr>
        <p:grpSpPr>
          <a:xfrm>
            <a:off x="7497622" y="1585676"/>
            <a:ext cx="2930792" cy="583766"/>
            <a:chOff x="4945229" y="1752668"/>
            <a:chExt cx="3872100" cy="697200"/>
          </a:xfrm>
        </p:grpSpPr>
        <p:sp>
          <p:nvSpPr>
            <p:cNvPr id="87" name="Google Shape;87;p14"/>
            <p:cNvSpPr/>
            <p:nvPr/>
          </p:nvSpPr>
          <p:spPr>
            <a:xfrm>
              <a:off x="4945229" y="1752668"/>
              <a:ext cx="3872100" cy="697200"/>
            </a:xfrm>
            <a:prstGeom prst="roundRect">
              <a:avLst>
                <a:gd name="adj" fmla="val 16667"/>
              </a:avLst>
            </a:prstGeom>
            <a:solidFill>
              <a:srgbClr val="F7CC3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highlight>
                  <a:srgbClr val="9E9E9E"/>
                </a:highlight>
              </a:endParaRPr>
            </a:p>
          </p:txBody>
        </p:sp>
        <p:sp>
          <p:nvSpPr>
            <p:cNvPr id="88" name="Google Shape;88;p14"/>
            <p:cNvSpPr txBox="1"/>
            <p:nvPr/>
          </p:nvSpPr>
          <p:spPr>
            <a:xfrm>
              <a:off x="4946404" y="1777955"/>
              <a:ext cx="3835500" cy="65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>
                  <a:solidFill>
                    <a:srgbClr val="393939"/>
                  </a:solidFill>
                  <a:latin typeface="Open Sans"/>
                  <a:ea typeface="Open Sans"/>
                  <a:cs typeface="Open Sans"/>
                  <a:sym typeface="Open Sans"/>
                </a:rPr>
                <a:t>Results</a:t>
              </a:r>
              <a:endParaRPr sz="2600" b="1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89" name="Google Shape;89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902075" y="6388340"/>
            <a:ext cx="2656200" cy="183131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0" name="Google Shape;90;p14"/>
          <p:cNvSpPr txBox="1"/>
          <p:nvPr/>
        </p:nvSpPr>
        <p:spPr>
          <a:xfrm>
            <a:off x="3733500" y="8256950"/>
            <a:ext cx="2970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“Disabilities” module tapestry used in the Large Tapestries Study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1" name="Google Shape;91;p14"/>
          <p:cNvGrpSpPr/>
          <p:nvPr/>
        </p:nvGrpSpPr>
        <p:grpSpPr>
          <a:xfrm>
            <a:off x="939515" y="1583284"/>
            <a:ext cx="2969061" cy="589141"/>
            <a:chOff x="5102165" y="1800057"/>
            <a:chExt cx="3835500" cy="607800"/>
          </a:xfrm>
        </p:grpSpPr>
        <p:sp>
          <p:nvSpPr>
            <p:cNvPr id="92" name="Google Shape;92;p14"/>
            <p:cNvSpPr/>
            <p:nvPr/>
          </p:nvSpPr>
          <p:spPr>
            <a:xfrm>
              <a:off x="5155094" y="1800057"/>
              <a:ext cx="3744000" cy="607800"/>
            </a:xfrm>
            <a:prstGeom prst="roundRect">
              <a:avLst>
                <a:gd name="adj" fmla="val 16667"/>
              </a:avLst>
            </a:prstGeom>
            <a:solidFill>
              <a:srgbClr val="1DADE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highlight>
                  <a:srgbClr val="9E9E9E"/>
                </a:highlight>
              </a:endParaRPr>
            </a:p>
          </p:txBody>
        </p:sp>
        <p:sp>
          <p:nvSpPr>
            <p:cNvPr id="93" name="Google Shape;93;p14"/>
            <p:cNvSpPr txBox="1"/>
            <p:nvPr/>
          </p:nvSpPr>
          <p:spPr>
            <a:xfrm>
              <a:off x="5102165" y="1819474"/>
              <a:ext cx="3835500" cy="3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>
                  <a:solidFill>
                    <a:srgbClr val="393939"/>
                  </a:solidFill>
                  <a:latin typeface="Open Sans"/>
                  <a:ea typeface="Open Sans"/>
                  <a:cs typeface="Open Sans"/>
                  <a:sym typeface="Open Sans"/>
                </a:rPr>
                <a:t>Introduction </a:t>
              </a:r>
              <a:endParaRPr sz="2600" b="1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4" name="Google Shape;94;p14"/>
          <p:cNvSpPr txBox="1"/>
          <p:nvPr/>
        </p:nvSpPr>
        <p:spPr>
          <a:xfrm>
            <a:off x="380300" y="2381875"/>
            <a:ext cx="4087500" cy="3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is The Tapestry Tool?</a:t>
            </a:r>
            <a:endParaRPr sz="17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Tapestry Tool is a </a:t>
            </a:r>
            <a:r>
              <a:rPr lang="en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collaborative</a:t>
            </a: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educational tool that encourages the integration of </a:t>
            </a:r>
            <a:r>
              <a:rPr lang="en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multimedia content</a:t>
            </a: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within a </a:t>
            </a:r>
            <a:r>
              <a:rPr lang="en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non-linear</a:t>
            </a: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format; we call these collections of content “tapestries.” 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Tool is designed by students, faculty, and staff at UBC, and has been used in </a:t>
            </a:r>
            <a:r>
              <a:rPr lang="en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postsecondary settings, research settings, </a:t>
            </a: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by</a:t>
            </a:r>
            <a:r>
              <a:rPr lang="en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non-profit organizations</a:t>
            </a: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7683350" y="7234825"/>
            <a:ext cx="3487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Open Sans"/>
                <a:ea typeface="Open Sans"/>
                <a:cs typeface="Open Sans"/>
                <a:sym typeface="Open Sans"/>
              </a:rPr>
              <a:t>Transitioning Youth With Disabilities and Employment</a:t>
            </a:r>
            <a:endParaRPr sz="1700" b="1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6" name="Google Shape;96;p14"/>
          <p:cNvGrpSpPr/>
          <p:nvPr/>
        </p:nvGrpSpPr>
        <p:grpSpPr>
          <a:xfrm>
            <a:off x="7256155" y="2646460"/>
            <a:ext cx="3400734" cy="1051534"/>
            <a:chOff x="1447565" y="2281104"/>
            <a:chExt cx="4547652" cy="1482286"/>
          </a:xfrm>
        </p:grpSpPr>
        <p:pic>
          <p:nvPicPr>
            <p:cNvPr id="97" name="Google Shape;97;p14"/>
            <p:cNvPicPr preferRelativeResize="0"/>
            <p:nvPr/>
          </p:nvPicPr>
          <p:blipFill rotWithShape="1">
            <a:blip r:embed="rId14">
              <a:alphaModFix/>
            </a:blip>
            <a:srcRect l="66410"/>
            <a:stretch/>
          </p:blipFill>
          <p:spPr>
            <a:xfrm>
              <a:off x="3687844" y="2282626"/>
              <a:ext cx="2307373" cy="1480764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98" name="Google Shape;98;p14"/>
            <p:cNvPicPr preferRelativeResize="0"/>
            <p:nvPr/>
          </p:nvPicPr>
          <p:blipFill rotWithShape="1">
            <a:blip r:embed="rId14">
              <a:alphaModFix/>
            </a:blip>
            <a:srcRect r="67517"/>
            <a:stretch/>
          </p:blipFill>
          <p:spPr>
            <a:xfrm>
              <a:off x="1447565" y="2281104"/>
              <a:ext cx="2231293" cy="148076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99" name="Google Shape;99;p14"/>
          <p:cNvSpPr txBox="1"/>
          <p:nvPr/>
        </p:nvSpPr>
        <p:spPr>
          <a:xfrm>
            <a:off x="7333700" y="3670625"/>
            <a:ext cx="3487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future iteration of the Tapestry Tool with dynamic </a:t>
            </a:r>
            <a:r>
              <a:rPr lang="en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zooming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features </a:t>
            </a:r>
            <a:endParaRPr sz="1200"/>
          </a:p>
        </p:txBody>
      </p:sp>
      <p:grpSp>
        <p:nvGrpSpPr>
          <p:cNvPr id="100" name="Google Shape;100;p14"/>
          <p:cNvGrpSpPr/>
          <p:nvPr/>
        </p:nvGrpSpPr>
        <p:grpSpPr>
          <a:xfrm>
            <a:off x="6593263" y="9694148"/>
            <a:ext cx="4614783" cy="1995025"/>
            <a:chOff x="18409457" y="12935537"/>
            <a:chExt cx="5578800" cy="2284990"/>
          </a:xfrm>
        </p:grpSpPr>
        <p:sp>
          <p:nvSpPr>
            <p:cNvPr id="101" name="Google Shape;101;p14"/>
            <p:cNvSpPr txBox="1"/>
            <p:nvPr/>
          </p:nvSpPr>
          <p:spPr>
            <a:xfrm>
              <a:off x="18409457" y="13626926"/>
              <a:ext cx="5578800" cy="15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365760" lvl="0" indent="-226059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Char char="•"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The Tapestry Tool can be </a:t>
              </a:r>
              <a:r>
                <a:rPr lang="en" b="1">
                  <a:latin typeface="Open Sans"/>
                  <a:ea typeface="Open Sans"/>
                  <a:cs typeface="Open Sans"/>
                  <a:sym typeface="Open Sans"/>
                </a:rPr>
                <a:t>adapted</a:t>
              </a: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 to suit its context.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65760" lvl="0" indent="-226059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Char char="•"/>
              </a:pPr>
              <a:r>
                <a:rPr lang="en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Facilitates</a:t>
              </a:r>
              <a:r>
                <a:rPr lang="en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knowledge exchange</a:t>
              </a:r>
              <a:r>
                <a:rPr lang="en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and helps advance community-engaged research and </a:t>
              </a:r>
              <a:r>
                <a:rPr lang="en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researcher collaboration. </a:t>
              </a:r>
              <a:endParaRPr b="1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02" name="Google Shape;102;p14"/>
            <p:cNvGrpSpPr/>
            <p:nvPr/>
          </p:nvGrpSpPr>
          <p:grpSpPr>
            <a:xfrm>
              <a:off x="19533762" y="12935537"/>
              <a:ext cx="3542963" cy="604129"/>
              <a:chOff x="13623587" y="3842689"/>
              <a:chExt cx="3278700" cy="345433"/>
            </a:xfrm>
          </p:grpSpPr>
          <p:sp>
            <p:nvSpPr>
              <p:cNvPr id="103" name="Google Shape;103;p14"/>
              <p:cNvSpPr/>
              <p:nvPr/>
            </p:nvSpPr>
            <p:spPr>
              <a:xfrm>
                <a:off x="13623587" y="3854822"/>
                <a:ext cx="3278700" cy="333300"/>
              </a:xfrm>
              <a:prstGeom prst="roundRect">
                <a:avLst>
                  <a:gd name="adj" fmla="val 16667"/>
                </a:avLst>
              </a:prstGeom>
              <a:solidFill>
                <a:srgbClr val="9E9E9E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highlight>
                    <a:srgbClr val="9E9E9E"/>
                  </a:highlight>
                </a:endParaRPr>
              </a:p>
            </p:txBody>
          </p:sp>
          <p:sp>
            <p:nvSpPr>
              <p:cNvPr id="104" name="Google Shape;104;p14"/>
              <p:cNvSpPr txBox="1"/>
              <p:nvPr/>
            </p:nvSpPr>
            <p:spPr>
              <a:xfrm>
                <a:off x="13673245" y="3842689"/>
                <a:ext cx="3179400" cy="29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600" b="1">
                    <a:solidFill>
                      <a:srgbClr val="393939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Conclusion</a:t>
                </a:r>
                <a:endParaRPr sz="2400" b="1">
                  <a:solidFill>
                    <a:srgbClr val="393939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105" name="Google Shape;105;p14"/>
          <p:cNvSpPr txBox="1"/>
          <p:nvPr/>
        </p:nvSpPr>
        <p:spPr>
          <a:xfrm>
            <a:off x="6906550" y="7684025"/>
            <a:ext cx="3870000" cy="1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5760" lvl="0" indent="-22605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Tapestry Tool has been extensively adapted for use by the </a:t>
            </a:r>
            <a:r>
              <a:rPr lang="e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TYDE Project,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allowing for a completely customized and highly interactive interface.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5760" lvl="0" indent="-22605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more information, see: </a:t>
            </a: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5"/>
              </a:rPr>
              <a:t>https://mytyde.ca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/>
          </a:p>
        </p:txBody>
      </p:sp>
      <p:pic>
        <p:nvPicPr>
          <p:cNvPr id="106" name="Google Shape;106;p14"/>
          <p:cNvPicPr preferRelativeResize="0"/>
          <p:nvPr/>
        </p:nvPicPr>
        <p:blipFill rotWithShape="1">
          <a:blip r:embed="rId16">
            <a:alphaModFix/>
          </a:blip>
          <a:srcRect r="57452"/>
          <a:stretch/>
        </p:blipFill>
        <p:spPr>
          <a:xfrm>
            <a:off x="6878137" y="7240925"/>
            <a:ext cx="891301" cy="652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2109050" y="4703050"/>
            <a:ext cx="3278403" cy="156076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8" name="Google Shape;108;p14"/>
          <p:cNvSpPr txBox="1"/>
          <p:nvPr/>
        </p:nvSpPr>
        <p:spPr>
          <a:xfrm>
            <a:off x="11785200" y="4102550"/>
            <a:ext cx="4018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TYDE</a:t>
            </a:r>
            <a:endParaRPr sz="2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9" name="Google Shape;109;p1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2109050" y="6426225"/>
            <a:ext cx="3278403" cy="154954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0" name="Google Shape;110;p14"/>
          <p:cNvSpPr txBox="1"/>
          <p:nvPr/>
        </p:nvSpPr>
        <p:spPr>
          <a:xfrm>
            <a:off x="11729700" y="22513"/>
            <a:ext cx="4018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BC SUPPORT Unit</a:t>
            </a:r>
            <a:endParaRPr sz="2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1" name="Google Shape;111;p1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2262800" y="577975"/>
            <a:ext cx="2970900" cy="165227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2" name="Google Shape;112;p1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2262800" y="2371100"/>
            <a:ext cx="2970900" cy="166679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13" name="Google Shape;113;p14"/>
          <p:cNvGrpSpPr/>
          <p:nvPr/>
        </p:nvGrpSpPr>
        <p:grpSpPr>
          <a:xfrm>
            <a:off x="295775" y="8963622"/>
            <a:ext cx="6046040" cy="2599328"/>
            <a:chOff x="295775" y="8963622"/>
            <a:chExt cx="6046040" cy="2599328"/>
          </a:xfrm>
        </p:grpSpPr>
        <p:grpSp>
          <p:nvGrpSpPr>
            <p:cNvPr id="114" name="Google Shape;114;p14"/>
            <p:cNvGrpSpPr/>
            <p:nvPr/>
          </p:nvGrpSpPr>
          <p:grpSpPr>
            <a:xfrm>
              <a:off x="715146" y="8963622"/>
              <a:ext cx="5626668" cy="2591777"/>
              <a:chOff x="678952" y="7188844"/>
              <a:chExt cx="5834753" cy="2666401"/>
            </a:xfrm>
          </p:grpSpPr>
          <p:sp>
            <p:nvSpPr>
              <p:cNvPr id="115" name="Google Shape;115;p14"/>
              <p:cNvSpPr txBox="1"/>
              <p:nvPr/>
            </p:nvSpPr>
            <p:spPr>
              <a:xfrm>
                <a:off x="678952" y="7188844"/>
                <a:ext cx="4676400" cy="45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 b="1">
                    <a:latin typeface="Open Sans"/>
                    <a:ea typeface="Open Sans"/>
                    <a:cs typeface="Open Sans"/>
                    <a:sym typeface="Open Sans"/>
                  </a:rPr>
                  <a:t>Large Tapestries Study</a:t>
                </a:r>
                <a:endParaRPr sz="1700" b="1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6" name="Google Shape;116;p14"/>
              <p:cNvSpPr txBox="1"/>
              <p:nvPr/>
            </p:nvSpPr>
            <p:spPr>
              <a:xfrm>
                <a:off x="3294405" y="7658946"/>
                <a:ext cx="3219300" cy="219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PROCEDURE</a:t>
                </a:r>
                <a:endParaRPr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365760" lvl="0" indent="-226059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•"/>
                </a:pPr>
                <a:r>
                  <a:rPr lang="en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Users navigated a </a:t>
                </a:r>
                <a:r>
                  <a:rPr lang="en" b="1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large tapestry</a:t>
                </a:r>
                <a:endParaRPr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365760" lvl="0" indent="-226059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•"/>
                </a:pPr>
                <a:r>
                  <a:rPr lang="en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Viewed mockups and videos of proposed features; gave ratings and preferences</a:t>
                </a:r>
                <a:endParaRPr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365760" lvl="0" indent="-226059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Open Sans"/>
                  <a:buChar char="•"/>
                </a:pPr>
                <a:r>
                  <a:rPr lang="en" b="1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User experience </a:t>
                </a:r>
                <a:r>
                  <a:rPr lang="en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questionnaires</a:t>
                </a:r>
                <a:endParaRPr/>
              </a:p>
            </p:txBody>
          </p:sp>
        </p:grpSp>
        <p:sp>
          <p:nvSpPr>
            <p:cNvPr id="117" name="Google Shape;117;p14"/>
            <p:cNvSpPr txBox="1"/>
            <p:nvPr/>
          </p:nvSpPr>
          <p:spPr>
            <a:xfrm>
              <a:off x="295775" y="9428150"/>
              <a:ext cx="2857200" cy="21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BACKGROUND</a:t>
              </a:r>
              <a:endPara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65760" lvl="0" indent="-226059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Char char="•"/>
              </a:pPr>
              <a:r>
                <a:rPr lang="en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Users had trouble navigating “large tapestries” (i.e., &gt; 20 nodes)</a:t>
              </a:r>
              <a:endPara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65760" lvl="0" indent="-226059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Char char="•"/>
              </a:pPr>
              <a:r>
                <a:rPr lang="en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Zoomed in: Lose connections/overview</a:t>
              </a:r>
              <a:endPara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65760" lvl="0" indent="-226059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Char char="•"/>
              </a:pPr>
              <a:r>
                <a:rPr lang="en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Zoomed out: Lose node details</a:t>
              </a:r>
              <a:endParaRPr/>
            </a:p>
          </p:txBody>
        </p:sp>
      </p:grpSp>
      <p:grpSp>
        <p:nvGrpSpPr>
          <p:cNvPr id="118" name="Google Shape;118;p14"/>
          <p:cNvGrpSpPr/>
          <p:nvPr/>
        </p:nvGrpSpPr>
        <p:grpSpPr>
          <a:xfrm>
            <a:off x="4178100" y="1710275"/>
            <a:ext cx="1203975" cy="1210855"/>
            <a:chOff x="4130913" y="1753550"/>
            <a:chExt cx="1203975" cy="1210855"/>
          </a:xfrm>
        </p:grpSpPr>
        <p:pic>
          <p:nvPicPr>
            <p:cNvPr id="119" name="Google Shape;119;p14"/>
            <p:cNvPicPr preferRelativeResize="0"/>
            <p:nvPr/>
          </p:nvPicPr>
          <p:blipFill>
            <a:blip r:embed="rId21">
              <a:alphaModFix/>
            </a:blip>
            <a:stretch>
              <a:fillRect/>
            </a:stretch>
          </p:blipFill>
          <p:spPr>
            <a:xfrm>
              <a:off x="4130913" y="1753550"/>
              <a:ext cx="1203975" cy="12108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14"/>
            <p:cNvSpPr txBox="1"/>
            <p:nvPr/>
          </p:nvSpPr>
          <p:spPr>
            <a:xfrm>
              <a:off x="4191400" y="1936425"/>
              <a:ext cx="10830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Video on JEDI in Long-Term Care</a:t>
              </a:r>
              <a:endParaRPr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21" name="Google Shape;121;p1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899785" y="1810760"/>
            <a:ext cx="1203975" cy="120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4"/>
          <p:cNvSpPr txBox="1"/>
          <p:nvPr/>
        </p:nvSpPr>
        <p:spPr>
          <a:xfrm>
            <a:off x="5944726" y="2107950"/>
            <a:ext cx="112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Patient Testimonials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3" name="Google Shape;123;p14"/>
          <p:cNvGrpSpPr/>
          <p:nvPr/>
        </p:nvGrpSpPr>
        <p:grpSpPr>
          <a:xfrm>
            <a:off x="4753453" y="3131428"/>
            <a:ext cx="1576225" cy="1523889"/>
            <a:chOff x="4982053" y="3283828"/>
            <a:chExt cx="1576225" cy="1523889"/>
          </a:xfrm>
        </p:grpSpPr>
        <p:pic>
          <p:nvPicPr>
            <p:cNvPr id="124" name="Google Shape;124;p14"/>
            <p:cNvPicPr preferRelativeResize="0"/>
            <p:nvPr/>
          </p:nvPicPr>
          <p:blipFill>
            <a:blip r:embed="rId23">
              <a:alphaModFix/>
            </a:blip>
            <a:stretch>
              <a:fillRect/>
            </a:stretch>
          </p:blipFill>
          <p:spPr>
            <a:xfrm>
              <a:off x="4982053" y="3283828"/>
              <a:ext cx="1576225" cy="15238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4"/>
            <p:cNvSpPr txBox="1"/>
            <p:nvPr/>
          </p:nvSpPr>
          <p:spPr>
            <a:xfrm>
              <a:off x="5097563" y="3649450"/>
              <a:ext cx="13452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Community-Engaged Research</a:t>
              </a:r>
              <a:endParaRPr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cxnSp>
        <p:nvCxnSpPr>
          <p:cNvPr id="126" name="Google Shape;126;p14"/>
          <p:cNvCxnSpPr>
            <a:stCxn id="127" idx="1"/>
            <a:endCxn id="127" idx="1"/>
          </p:cNvCxnSpPr>
          <p:nvPr/>
        </p:nvCxnSpPr>
        <p:spPr>
          <a:xfrm>
            <a:off x="6968900" y="1631099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28;p14"/>
          <p:cNvCxnSpPr/>
          <p:nvPr/>
        </p:nvCxnSpPr>
        <p:spPr>
          <a:xfrm rot="10800000" flipH="1">
            <a:off x="6878125" y="1664975"/>
            <a:ext cx="232200" cy="335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9" name="Google Shape;129;p14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 flipH="1">
            <a:off x="6324681" y="4522213"/>
            <a:ext cx="364800" cy="35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4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6968900" y="1451438"/>
            <a:ext cx="364800" cy="3593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14"/>
          <p:cNvGrpSpPr/>
          <p:nvPr/>
        </p:nvGrpSpPr>
        <p:grpSpPr>
          <a:xfrm>
            <a:off x="4371437" y="4844819"/>
            <a:ext cx="1203975" cy="1201643"/>
            <a:chOff x="4255000" y="4904282"/>
            <a:chExt cx="1203975" cy="1201643"/>
          </a:xfrm>
        </p:grpSpPr>
        <p:pic>
          <p:nvPicPr>
            <p:cNvPr id="131" name="Google Shape;131;p14"/>
            <p:cNvPicPr preferRelativeResize="0"/>
            <p:nvPr/>
          </p:nvPicPr>
          <p:blipFill>
            <a:blip r:embed="rId26">
              <a:alphaModFix/>
            </a:blip>
            <a:stretch>
              <a:fillRect/>
            </a:stretch>
          </p:blipFill>
          <p:spPr>
            <a:xfrm>
              <a:off x="4255000" y="4904282"/>
              <a:ext cx="1203975" cy="12016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14"/>
            <p:cNvSpPr txBox="1"/>
            <p:nvPr/>
          </p:nvSpPr>
          <p:spPr>
            <a:xfrm>
              <a:off x="4334238" y="5113975"/>
              <a:ext cx="1045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Group Member’s Notes</a:t>
              </a:r>
              <a:endParaRPr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" name="REMAP_Poster_Recording.m4a" descr="REMAP_Poster_Recording.m4a">
            <a:hlinkClick r:id="" action="ppaction://media"/>
            <a:extLst>
              <a:ext uri="{FF2B5EF4-FFF2-40B4-BE49-F238E27FC236}">
                <a16:creationId xmlns:a16="http://schemas.microsoft.com/office/drawing/2014/main" id="{6EEC350B-6F7D-8244-B963-E3C68DC254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>
            <a:duotone>
              <a:prstClr val="black"/>
              <a:srgbClr val="156D9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026474" y="614850"/>
            <a:ext cx="625064" cy="62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397</Words>
  <Application>Microsoft Macintosh PowerPoint</Application>
  <PresentationFormat>Custom</PresentationFormat>
  <Paragraphs>48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Open Sans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bitajkr@student.ubc.ca</cp:lastModifiedBy>
  <cp:revision>3</cp:revision>
  <dcterms:modified xsi:type="dcterms:W3CDTF">2021-10-19T19:05:01Z</dcterms:modified>
</cp:coreProperties>
</file>