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C580BE-3246-4A43-9BEA-0640EE04A958}">
  <a:tblStyle styleId="{0BC580BE-3246-4A43-9BEA-0640EE04A9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6"/>
  </p:normalViewPr>
  <p:slideViewPr>
    <p:cSldViewPr snapToGrid="0">
      <p:cViewPr>
        <p:scale>
          <a:sx n="111" d="100"/>
          <a:sy n="111" d="100"/>
        </p:scale>
        <p:origin x="1680" y="704"/>
      </p:cViewPr>
      <p:guideLst>
        <p:guide orient="horz" pos="1620"/>
        <p:guide pos="2880"/>
        <p:guide pos="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7043c2f7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7043c2f7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c75dae3b5d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c75dae3b5d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7043c2f7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c7043c2f7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6da6b3f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c6da6b3f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c47c3d1df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c47c3d1df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c75dae3b5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c75dae3b5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c7043c2f7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c7043c2f7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c75dae3b5d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c75dae3b5d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c6da6b3ff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c6da6b3ff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c75dae3b5d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c75dae3b5d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3125" tIns="93125" rIns="93125" bIns="931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3125" tIns="93125" rIns="93125" bIns="931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3125" tIns="93125" rIns="93125" bIns="931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l="14682" t="8850" r="14320" b="6618"/>
          <a:stretch/>
        </p:blipFill>
        <p:spPr>
          <a:xfrm>
            <a:off x="3911738" y="4041887"/>
            <a:ext cx="947699" cy="10690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5"/>
          <p:cNvCxnSpPr>
            <a:cxnSpLocks/>
          </p:cNvCxnSpPr>
          <p:nvPr/>
        </p:nvCxnSpPr>
        <p:spPr>
          <a:xfrm>
            <a:off x="1130063" y="1797756"/>
            <a:ext cx="1358212" cy="14947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15"/>
          <p:cNvSpPr/>
          <p:nvPr/>
        </p:nvSpPr>
        <p:spPr>
          <a:xfrm>
            <a:off x="889875" y="2931038"/>
            <a:ext cx="999900" cy="261600"/>
          </a:xfrm>
          <a:prstGeom prst="roundRect">
            <a:avLst>
              <a:gd name="adj" fmla="val 16667"/>
            </a:avLst>
          </a:prstGeom>
          <a:solidFill>
            <a:srgbClr val="2C3E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2545425" y="941100"/>
            <a:ext cx="999900" cy="246300"/>
          </a:xfrm>
          <a:prstGeom prst="roundRect">
            <a:avLst>
              <a:gd name="adj" fmla="val 16667"/>
            </a:avLst>
          </a:prstGeom>
          <a:solidFill>
            <a:srgbClr val="2C3E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2488275" y="856338"/>
            <a:ext cx="1114200" cy="307800"/>
          </a:xfrm>
          <a:prstGeom prst="rect">
            <a:avLst/>
          </a:prstGeom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420" b="1">
                <a:solidFill>
                  <a:srgbClr val="FFFFFF"/>
                </a:solidFill>
              </a:rPr>
              <a:t>2) DEFINE</a:t>
            </a:r>
            <a:endParaRPr sz="1420" b="1">
              <a:solidFill>
                <a:srgbClr val="FFFFFF"/>
              </a:solidFill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5413000" y="2916150"/>
            <a:ext cx="1290600" cy="246300"/>
          </a:xfrm>
          <a:prstGeom prst="roundRect">
            <a:avLst>
              <a:gd name="adj" fmla="val 16667"/>
            </a:avLst>
          </a:prstGeom>
          <a:solidFill>
            <a:srgbClr val="2C3E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15"/>
          <p:cNvGrpSpPr/>
          <p:nvPr/>
        </p:nvGrpSpPr>
        <p:grpSpPr>
          <a:xfrm>
            <a:off x="5117037" y="4310475"/>
            <a:ext cx="743400" cy="821700"/>
            <a:chOff x="5009262" y="4223687"/>
            <a:chExt cx="743400" cy="821700"/>
          </a:xfrm>
        </p:grpSpPr>
        <p:pic>
          <p:nvPicPr>
            <p:cNvPr id="74" name="Google Shape;74;p15"/>
            <p:cNvPicPr preferRelativeResize="0"/>
            <p:nvPr/>
          </p:nvPicPr>
          <p:blipFill rotWithShape="1">
            <a:blip r:embed="rId4">
              <a:alphaModFix/>
            </a:blip>
            <a:srcRect l="13369" t="9588" r="12276" b="8457"/>
            <a:stretch/>
          </p:blipFill>
          <p:spPr>
            <a:xfrm flipH="1">
              <a:off x="5009262" y="4223687"/>
              <a:ext cx="743400" cy="82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142762" y="4531989"/>
              <a:ext cx="476400" cy="267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15"/>
            <p:cNvSpPr txBox="1"/>
            <p:nvPr/>
          </p:nvSpPr>
          <p:spPr>
            <a:xfrm>
              <a:off x="5127913" y="4279963"/>
              <a:ext cx="5061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 b="1">
                  <a:solidFill>
                    <a:schemeClr val="dk2"/>
                  </a:solidFill>
                </a:rPr>
                <a:t>Example</a:t>
              </a:r>
              <a:r>
                <a:rPr lang="en-GB" sz="700" b="1">
                  <a:solidFill>
                    <a:schemeClr val="dk2"/>
                  </a:solidFill>
                </a:rPr>
                <a:t> </a:t>
              </a:r>
              <a:endParaRPr sz="700" b="1">
                <a:solidFill>
                  <a:schemeClr val="dk2"/>
                </a:solidFill>
              </a:endParaRPr>
            </a:p>
          </p:txBody>
        </p:sp>
      </p:grpSp>
      <p:grpSp>
        <p:nvGrpSpPr>
          <p:cNvPr id="77" name="Google Shape;77;p15"/>
          <p:cNvGrpSpPr/>
          <p:nvPr/>
        </p:nvGrpSpPr>
        <p:grpSpPr>
          <a:xfrm>
            <a:off x="4246825" y="1331630"/>
            <a:ext cx="1114200" cy="1256845"/>
            <a:chOff x="4399225" y="1484030"/>
            <a:chExt cx="1114200" cy="1256845"/>
          </a:xfrm>
        </p:grpSpPr>
        <p:pic>
          <p:nvPicPr>
            <p:cNvPr id="78" name="Google Shape;78;p15"/>
            <p:cNvPicPr preferRelativeResize="0"/>
            <p:nvPr/>
          </p:nvPicPr>
          <p:blipFill rotWithShape="1">
            <a:blip r:embed="rId3">
              <a:alphaModFix/>
            </a:blip>
            <a:srcRect l="14682" t="8850" r="14320" b="6618"/>
            <a:stretch/>
          </p:blipFill>
          <p:spPr>
            <a:xfrm>
              <a:off x="4399225" y="1484030"/>
              <a:ext cx="1114200" cy="12568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15"/>
            <p:cNvSpPr txBox="1"/>
            <p:nvPr/>
          </p:nvSpPr>
          <p:spPr>
            <a:xfrm>
              <a:off x="4495543" y="1857635"/>
              <a:ext cx="1010413" cy="476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550" b="1" dirty="0">
                  <a:solidFill>
                    <a:srgbClr val="FFFFFF"/>
                  </a:solidFill>
                </a:rPr>
                <a:t>Walkthrough Tapestry </a:t>
              </a:r>
              <a:endParaRPr sz="550" b="1" dirty="0">
                <a:solidFill>
                  <a:srgbClr val="FFFFFF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550" dirty="0">
                  <a:solidFill>
                    <a:srgbClr val="FFFFFF"/>
                  </a:solidFill>
                </a:rPr>
                <a:t>- Navigating a tapestry</a:t>
              </a:r>
              <a:endParaRPr sz="550" dirty="0">
                <a:solidFill>
                  <a:srgbClr val="FFFFFF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550" dirty="0">
                  <a:solidFill>
                    <a:srgbClr val="FFFFFF"/>
                  </a:solidFill>
                </a:rPr>
                <a:t>- Opening nodes </a:t>
              </a:r>
              <a:endParaRPr sz="550" dirty="0">
                <a:solidFill>
                  <a:srgbClr val="FFFFFF"/>
                </a:solidFill>
              </a:endParaRPr>
            </a:p>
          </p:txBody>
        </p:sp>
      </p:grpSp>
      <p:sp>
        <p:nvSpPr>
          <p:cNvPr id="80" name="Google Shape;80;p15"/>
          <p:cNvSpPr txBox="1"/>
          <p:nvPr/>
        </p:nvSpPr>
        <p:spPr>
          <a:xfrm>
            <a:off x="335130" y="1797756"/>
            <a:ext cx="11142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184900" y="943013"/>
            <a:ext cx="1366200" cy="246300"/>
          </a:xfrm>
          <a:prstGeom prst="roundRect">
            <a:avLst>
              <a:gd name="adj" fmla="val 16667"/>
            </a:avLst>
          </a:prstGeom>
          <a:solidFill>
            <a:srgbClr val="2C3E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126385" y="862905"/>
            <a:ext cx="1479125" cy="417600"/>
          </a:xfrm>
          <a:prstGeom prst="rect">
            <a:avLst/>
          </a:prstGeom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1420" b="1" dirty="0">
                <a:solidFill>
                  <a:schemeClr val="lt1"/>
                </a:solidFill>
              </a:rPr>
              <a:t>1) EMPATHIZE</a:t>
            </a:r>
            <a:endParaRPr sz="1400" b="1" dirty="0">
              <a:solidFill>
                <a:srgbClr val="FFFFFF"/>
              </a:solidFill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5375188" y="2849738"/>
            <a:ext cx="1366200" cy="389400"/>
          </a:xfrm>
          <a:prstGeom prst="rect">
            <a:avLst/>
          </a:prstGeom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400" b="1">
                <a:solidFill>
                  <a:srgbClr val="FFFFFF"/>
                </a:solidFill>
              </a:rPr>
              <a:t>5) EVALUATE</a:t>
            </a:r>
            <a:endParaRPr sz="1400" b="1">
              <a:solidFill>
                <a:srgbClr val="FFFFFF"/>
              </a:solidFill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l="14682" t="8850" r="14320" b="6618"/>
          <a:stretch/>
        </p:blipFill>
        <p:spPr>
          <a:xfrm>
            <a:off x="2485100" y="1290178"/>
            <a:ext cx="1202700" cy="131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3">
            <a:alphaModFix/>
          </a:blip>
          <a:srcRect l="14682" t="8850" r="14320" b="6618"/>
          <a:stretch/>
        </p:blipFill>
        <p:spPr>
          <a:xfrm>
            <a:off x="800175" y="3382799"/>
            <a:ext cx="1202700" cy="135671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385381" y="2036450"/>
            <a:ext cx="6738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15"/>
          <p:cNvGrpSpPr/>
          <p:nvPr/>
        </p:nvGrpSpPr>
        <p:grpSpPr>
          <a:xfrm>
            <a:off x="1390816" y="1403171"/>
            <a:ext cx="891344" cy="1236909"/>
            <a:chOff x="372800" y="1044017"/>
            <a:chExt cx="2942700" cy="4083557"/>
          </a:xfrm>
        </p:grpSpPr>
        <p:pic>
          <p:nvPicPr>
            <p:cNvPr id="88" name="Google Shape;88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72800" y="1044017"/>
              <a:ext cx="2942700" cy="1811884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89" name="Google Shape;89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72800" y="3312800"/>
              <a:ext cx="2942700" cy="1814773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90" name="Google Shape;90;p15"/>
            <p:cNvSpPr/>
            <p:nvPr/>
          </p:nvSpPr>
          <p:spPr>
            <a:xfrm>
              <a:off x="1702550" y="2855900"/>
              <a:ext cx="283200" cy="525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2607272" y="1499558"/>
            <a:ext cx="1079100" cy="9687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 b="1" dirty="0">
                <a:solidFill>
                  <a:srgbClr val="FFFFFF"/>
                </a:solidFill>
              </a:rPr>
              <a:t>Research Question</a:t>
            </a:r>
            <a:r>
              <a:rPr lang="en-GB" sz="600" dirty="0">
                <a:solidFill>
                  <a:srgbClr val="FFFFFF"/>
                </a:solidFill>
              </a:rPr>
              <a:t>: </a:t>
            </a:r>
            <a:endParaRPr sz="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 dirty="0">
                <a:solidFill>
                  <a:srgbClr val="FFFFFF"/>
                </a:solidFill>
              </a:rPr>
              <a:t>Which specific features and visualizations of the tool will optimize user navigation and understanding of hierarchy in Tapestry? </a:t>
            </a:r>
            <a:endParaRPr sz="600" dirty="0"/>
          </a:p>
        </p:txBody>
      </p:sp>
      <p:sp>
        <p:nvSpPr>
          <p:cNvPr id="92" name="Google Shape;92;p15"/>
          <p:cNvSpPr/>
          <p:nvPr/>
        </p:nvSpPr>
        <p:spPr>
          <a:xfrm>
            <a:off x="2258661" y="4451809"/>
            <a:ext cx="422100" cy="1293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2258650" y="3116071"/>
            <a:ext cx="422100" cy="1293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2258647" y="3794455"/>
            <a:ext cx="422100" cy="1293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98025" y="917125"/>
            <a:ext cx="854401" cy="912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96175" y="1594174"/>
            <a:ext cx="814801" cy="87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16487" y="1261925"/>
            <a:ext cx="814808" cy="87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l="14682" t="8850" r="14320" b="6618"/>
          <a:stretch/>
        </p:blipFill>
        <p:spPr>
          <a:xfrm>
            <a:off x="5860450" y="3547088"/>
            <a:ext cx="1114200" cy="125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83800" y="2007249"/>
            <a:ext cx="814801" cy="87028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5525150" y="1030200"/>
            <a:ext cx="8913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b="1" dirty="0">
                <a:solidFill>
                  <a:srgbClr val="FFFFFF"/>
                </a:solidFill>
              </a:rPr>
              <a:t>Disabilities Module Task </a:t>
            </a:r>
            <a:endParaRPr sz="4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dirty="0">
                <a:solidFill>
                  <a:srgbClr val="FFFFFF"/>
                </a:solidFill>
              </a:rPr>
              <a:t>- Evoking “Large Tapestries Problem”</a:t>
            </a:r>
            <a:endParaRPr sz="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dirty="0">
                <a:solidFill>
                  <a:srgbClr val="FFFFFF"/>
                </a:solidFill>
              </a:rPr>
              <a:t>- Navigating nodes</a:t>
            </a:r>
            <a:endParaRPr sz="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dirty="0">
                <a:solidFill>
                  <a:srgbClr val="FFFFFF"/>
                </a:solidFill>
              </a:rPr>
              <a:t>- Node-related questions</a:t>
            </a:r>
            <a:endParaRPr sz="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dirty="0">
                <a:solidFill>
                  <a:srgbClr val="FFFFFF"/>
                </a:solidFill>
              </a:rPr>
              <a:t>- Short-answer questions </a:t>
            </a:r>
            <a:endParaRPr sz="400" dirty="0">
              <a:solidFill>
                <a:srgbClr val="FFFFFF"/>
              </a:solidFill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6444372" y="1697463"/>
            <a:ext cx="743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b="1" dirty="0">
                <a:solidFill>
                  <a:srgbClr val="FFFFFF"/>
                </a:solidFill>
              </a:rPr>
              <a:t>Videos of Interactive Mockups </a:t>
            </a:r>
            <a:endParaRPr sz="4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dirty="0">
                <a:solidFill>
                  <a:srgbClr val="FFFFFF"/>
                </a:solidFill>
              </a:rPr>
              <a:t>- Displaying visualization and feature types</a:t>
            </a:r>
            <a:endParaRPr sz="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dirty="0">
                <a:solidFill>
                  <a:srgbClr val="FFFFFF"/>
                </a:solidFill>
              </a:rPr>
              <a:t>- Ratings and preference scores </a:t>
            </a:r>
            <a:endParaRPr sz="600" dirty="0">
              <a:solidFill>
                <a:srgbClr val="FFFFFF"/>
              </a:solidFill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7365227" y="1369135"/>
            <a:ext cx="743400" cy="6008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b="1" dirty="0">
                <a:solidFill>
                  <a:srgbClr val="FFFFFF"/>
                </a:solidFill>
              </a:rPr>
              <a:t>Comparing Mockups </a:t>
            </a:r>
            <a:endParaRPr sz="4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dirty="0">
                <a:solidFill>
                  <a:srgbClr val="FFFFFF"/>
                </a:solidFill>
              </a:rPr>
              <a:t>- Combinations of visualization and feature types </a:t>
            </a:r>
            <a:endParaRPr sz="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dirty="0">
                <a:solidFill>
                  <a:srgbClr val="FFFFFF"/>
                </a:solidFill>
              </a:rPr>
              <a:t>- Ratings and preference scores</a:t>
            </a:r>
            <a:endParaRPr sz="400" dirty="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>
              <a:solidFill>
                <a:srgbClr val="FFFFFF"/>
              </a:solidFill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143950" y="1190750"/>
            <a:ext cx="58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C3E50"/>
                </a:solidFill>
              </a:rPr>
              <a:t>4</a:t>
            </a:r>
            <a:endParaRPr sz="1000">
              <a:solidFill>
                <a:srgbClr val="2C3E50"/>
              </a:solidFill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8259988" y="2121672"/>
            <a:ext cx="673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b="1" dirty="0">
                <a:solidFill>
                  <a:srgbClr val="FFFFFF"/>
                </a:solidFill>
              </a:rPr>
              <a:t>Final Short-Answer Questions</a:t>
            </a:r>
            <a:endParaRPr sz="4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dirty="0">
                <a:solidFill>
                  <a:srgbClr val="FFFFFF"/>
                </a:solidFill>
              </a:rPr>
              <a:t>- Best solution</a:t>
            </a:r>
            <a:endParaRPr sz="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dirty="0">
                <a:solidFill>
                  <a:srgbClr val="FFFFFF"/>
                </a:solidFill>
              </a:rPr>
              <a:t>- Issues that arose </a:t>
            </a:r>
            <a:endParaRPr sz="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dirty="0">
                <a:solidFill>
                  <a:srgbClr val="FFFFFF"/>
                </a:solidFill>
              </a:rPr>
              <a:t>- Missing features </a:t>
            </a:r>
            <a:endParaRPr sz="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105" name="Google Shape;105;p15"/>
          <p:cNvSpPr txBox="1"/>
          <p:nvPr/>
        </p:nvSpPr>
        <p:spPr>
          <a:xfrm>
            <a:off x="7963788" y="2110225"/>
            <a:ext cx="58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C3E50"/>
                </a:solidFill>
              </a:rPr>
              <a:t>5</a:t>
            </a:r>
            <a:endParaRPr sz="1000">
              <a:solidFill>
                <a:srgbClr val="2C3E50"/>
              </a:solidFill>
            </a:endParaRPr>
          </a:p>
        </p:txBody>
      </p:sp>
      <p:cxnSp>
        <p:nvCxnSpPr>
          <p:cNvPr id="106" name="Google Shape;106;p15"/>
          <p:cNvCxnSpPr>
            <a:cxnSpLocks/>
          </p:cNvCxnSpPr>
          <p:nvPr/>
        </p:nvCxnSpPr>
        <p:spPr>
          <a:xfrm flipV="1">
            <a:off x="5263528" y="1498213"/>
            <a:ext cx="270034" cy="160862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5"/>
          <p:cNvCxnSpPr>
            <a:cxnSpLocks/>
          </p:cNvCxnSpPr>
          <p:nvPr/>
        </p:nvCxnSpPr>
        <p:spPr>
          <a:xfrm>
            <a:off x="6289533" y="1546725"/>
            <a:ext cx="232428" cy="18091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5"/>
          <p:cNvCxnSpPr>
            <a:cxnSpLocks/>
          </p:cNvCxnSpPr>
          <p:nvPr/>
        </p:nvCxnSpPr>
        <p:spPr>
          <a:xfrm flipV="1">
            <a:off x="7183522" y="1797756"/>
            <a:ext cx="164400" cy="8954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5"/>
          <p:cNvCxnSpPr>
            <a:cxnSpLocks/>
          </p:cNvCxnSpPr>
          <p:nvPr/>
        </p:nvCxnSpPr>
        <p:spPr>
          <a:xfrm>
            <a:off x="8055151" y="1901026"/>
            <a:ext cx="262831" cy="22238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189438" y="1732525"/>
            <a:ext cx="917700" cy="1575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b="1">
                <a:solidFill>
                  <a:schemeClr val="lt1"/>
                </a:solidFill>
              </a:rPr>
              <a:t>Content → Nodes → Tapestry</a:t>
            </a:r>
            <a:endParaRPr sz="1505">
              <a:solidFill>
                <a:srgbClr val="FFFFFF"/>
              </a:solidFill>
            </a:endParaRPr>
          </a:p>
        </p:txBody>
      </p:sp>
      <p:grpSp>
        <p:nvGrpSpPr>
          <p:cNvPr id="111" name="Google Shape;111;p15"/>
          <p:cNvGrpSpPr/>
          <p:nvPr/>
        </p:nvGrpSpPr>
        <p:grpSpPr>
          <a:xfrm>
            <a:off x="3578830" y="1084800"/>
            <a:ext cx="633495" cy="594575"/>
            <a:chOff x="3655030" y="1389600"/>
            <a:chExt cx="633495" cy="594575"/>
          </a:xfrm>
        </p:grpSpPr>
        <p:pic>
          <p:nvPicPr>
            <p:cNvPr id="112" name="Google Shape;112;p15"/>
            <p:cNvPicPr preferRelativeResize="0"/>
            <p:nvPr/>
          </p:nvPicPr>
          <p:blipFill rotWithShape="1">
            <a:blip r:embed="rId9">
              <a:alphaModFix/>
            </a:blip>
            <a:srcRect l="9189"/>
            <a:stretch/>
          </p:blipFill>
          <p:spPr>
            <a:xfrm>
              <a:off x="3734675" y="1389600"/>
              <a:ext cx="553850" cy="594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5"/>
            <p:cNvSpPr txBox="1"/>
            <p:nvPr/>
          </p:nvSpPr>
          <p:spPr>
            <a:xfrm>
              <a:off x="3807375" y="1389612"/>
              <a:ext cx="2352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rgbClr val="FFFFFF"/>
                  </a:solidFill>
                </a:rPr>
                <a:t>?</a:t>
              </a:r>
              <a:endParaRPr sz="2300">
                <a:solidFill>
                  <a:srgbClr val="FFFFFF"/>
                </a:solidFill>
              </a:endParaRPr>
            </a:p>
          </p:txBody>
        </p:sp>
        <p:cxnSp>
          <p:nvCxnSpPr>
            <p:cNvPr id="114" name="Google Shape;114;p15"/>
            <p:cNvCxnSpPr>
              <a:cxnSpLocks/>
            </p:cNvCxnSpPr>
            <p:nvPr/>
          </p:nvCxnSpPr>
          <p:spPr>
            <a:xfrm flipV="1">
              <a:off x="3655030" y="1803015"/>
              <a:ext cx="157710" cy="12895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15" name="Google Shape;115;p15"/>
          <p:cNvPicPr preferRelativeResize="0"/>
          <p:nvPr/>
        </p:nvPicPr>
        <p:blipFill rotWithShape="1">
          <a:blip r:embed="rId3">
            <a:alphaModFix/>
          </a:blip>
          <a:srcRect l="14682" t="8850" r="14320" b="6618"/>
          <a:stretch/>
        </p:blipFill>
        <p:spPr>
          <a:xfrm>
            <a:off x="184900" y="1262012"/>
            <a:ext cx="1079183" cy="121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>
            <a:off x="279088" y="1727638"/>
            <a:ext cx="9177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">
                <a:solidFill>
                  <a:srgbClr val="FFFFFF"/>
                </a:solidFill>
              </a:rPr>
              <a:t>Users had trouble deciding where to click next, but ultimately we decided not to implement directionality.</a:t>
            </a:r>
            <a:endParaRPr sz="35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">
                <a:solidFill>
                  <a:srgbClr val="FFFFFF"/>
                </a:solidFill>
              </a:rPr>
              <a:t>If overview, then can see all content, but not the titles. If narrow focus, then lose big picture.</a:t>
            </a:r>
            <a:endParaRPr sz="350">
              <a:solidFill>
                <a:srgbClr val="FFFFFF"/>
              </a:solidFill>
            </a:endParaRPr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32950" y="2032487"/>
            <a:ext cx="891300" cy="61446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11">
            <a:alphaModFix/>
          </a:blip>
          <a:srcRect l="14820" t="20370" r="23606" b="17824"/>
          <a:stretch/>
        </p:blipFill>
        <p:spPr>
          <a:xfrm rot="10800000" flipH="1">
            <a:off x="4301950" y="1074788"/>
            <a:ext cx="123825" cy="142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15"/>
          <p:cNvCxnSpPr>
            <a:cxnSpLocks/>
          </p:cNvCxnSpPr>
          <p:nvPr/>
        </p:nvCxnSpPr>
        <p:spPr>
          <a:xfrm>
            <a:off x="4397766" y="1182204"/>
            <a:ext cx="209714" cy="26668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Google Shape;120;p15"/>
          <p:cNvSpPr/>
          <p:nvPr/>
        </p:nvSpPr>
        <p:spPr>
          <a:xfrm>
            <a:off x="5620350" y="3233575"/>
            <a:ext cx="838200" cy="242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595959"/>
                </a:solidFill>
              </a:rPr>
              <a:t>Limitations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3506125" y="3049000"/>
            <a:ext cx="743400" cy="209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595959"/>
                </a:solidFill>
              </a:rPr>
              <a:t>Findings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7419075" y="3046125"/>
            <a:ext cx="1202700" cy="242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595959"/>
                </a:solidFill>
              </a:rPr>
              <a:t>Future Directions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1"/>
          </p:nvPr>
        </p:nvSpPr>
        <p:spPr>
          <a:xfrm>
            <a:off x="5711600" y="3791125"/>
            <a:ext cx="1202700" cy="9522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457200" lvl="0" indent="-254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Char char="●"/>
            </a:pPr>
            <a:r>
              <a:rPr lang="en-GB" sz="400" dirty="0">
                <a:solidFill>
                  <a:srgbClr val="FFFFFF"/>
                </a:solidFill>
              </a:rPr>
              <a:t>Order effect with mockups</a:t>
            </a:r>
            <a:endParaRPr sz="400" dirty="0">
              <a:solidFill>
                <a:srgbClr val="FFFFFF"/>
              </a:solidFill>
            </a:endParaRPr>
          </a:p>
          <a:p>
            <a:pPr marL="457200" lvl="0" indent="-254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Char char="●"/>
            </a:pPr>
            <a:r>
              <a:rPr lang="en-GB" sz="400" dirty="0">
                <a:solidFill>
                  <a:srgbClr val="FFFFFF"/>
                </a:solidFill>
              </a:rPr>
              <a:t>Neighbourhoods visualization more detailed and complex than others</a:t>
            </a:r>
            <a:endParaRPr sz="400" dirty="0">
              <a:solidFill>
                <a:srgbClr val="FFFFFF"/>
              </a:solidFill>
            </a:endParaRPr>
          </a:p>
          <a:p>
            <a:pPr marL="457200" lvl="0" indent="-254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Char char="●"/>
            </a:pPr>
            <a:r>
              <a:rPr lang="en-GB" sz="400" dirty="0">
                <a:solidFill>
                  <a:srgbClr val="FFFFFF"/>
                </a:solidFill>
              </a:rPr>
              <a:t>Loading issues</a:t>
            </a:r>
            <a:endParaRPr sz="400" dirty="0">
              <a:solidFill>
                <a:srgbClr val="FFFFFF"/>
              </a:solidFill>
            </a:endParaRPr>
          </a:p>
          <a:p>
            <a:pPr marL="457200" lvl="0" indent="-254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Char char="●"/>
            </a:pPr>
            <a:r>
              <a:rPr lang="en-GB" sz="400" dirty="0">
                <a:solidFill>
                  <a:srgbClr val="FFFFFF"/>
                </a:solidFill>
              </a:rPr>
              <a:t>No control for familiarity with Tapestry</a:t>
            </a:r>
            <a:endParaRPr sz="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>
              <a:solidFill>
                <a:srgbClr val="FFFFFF"/>
              </a:solidFill>
            </a:endParaRPr>
          </a:p>
        </p:txBody>
      </p:sp>
      <p:cxnSp>
        <p:nvCxnSpPr>
          <p:cNvPr id="124" name="Google Shape;124;p15"/>
          <p:cNvCxnSpPr>
            <a:stCxn id="123" idx="1"/>
          </p:cNvCxnSpPr>
          <p:nvPr/>
        </p:nvCxnSpPr>
        <p:spPr>
          <a:xfrm>
            <a:off x="5711600" y="42672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5"/>
          <p:cNvCxnSpPr>
            <a:cxnSpLocks/>
          </p:cNvCxnSpPr>
          <p:nvPr/>
        </p:nvCxnSpPr>
        <p:spPr>
          <a:xfrm flipV="1">
            <a:off x="5788805" y="4452573"/>
            <a:ext cx="157394" cy="9119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6" name="Google Shape;126;p15"/>
          <p:cNvGrpSpPr/>
          <p:nvPr/>
        </p:nvGrpSpPr>
        <p:grpSpPr>
          <a:xfrm>
            <a:off x="4658413" y="3258237"/>
            <a:ext cx="1079100" cy="794099"/>
            <a:chOff x="2952225" y="4285875"/>
            <a:chExt cx="1079100" cy="794099"/>
          </a:xfrm>
        </p:grpSpPr>
        <p:pic>
          <p:nvPicPr>
            <p:cNvPr id="127" name="Google Shape;127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973284" y="4285875"/>
              <a:ext cx="743465" cy="794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15"/>
            <p:cNvSpPr txBox="1"/>
            <p:nvPr/>
          </p:nvSpPr>
          <p:spPr>
            <a:xfrm>
              <a:off x="2952225" y="4411500"/>
              <a:ext cx="1079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00" b="1">
                  <a:solidFill>
                    <a:srgbClr val="FFFFFF"/>
                  </a:solidFill>
                </a:rPr>
                <a:t>Method of Data Analysis </a:t>
              </a:r>
              <a:endParaRPr sz="400" b="1">
                <a:solidFill>
                  <a:srgbClr val="FFFFFF"/>
                </a:solidFill>
              </a:endParaRPr>
            </a:p>
          </p:txBody>
        </p:sp>
        <p:sp>
          <p:nvSpPr>
            <p:cNvPr id="129" name="Google Shape;129;p15"/>
            <p:cNvSpPr txBox="1"/>
            <p:nvPr/>
          </p:nvSpPr>
          <p:spPr>
            <a:xfrm>
              <a:off x="3008913" y="4494200"/>
              <a:ext cx="713100" cy="42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50">
                  <a:solidFill>
                    <a:srgbClr val="FFFFFF"/>
                  </a:solidFill>
                </a:rPr>
                <a:t>- Quantitative: Mean rating scores, preferences </a:t>
              </a:r>
              <a:endParaRPr sz="350">
                <a:solidFill>
                  <a:srgbClr val="FFFFFF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50">
                  <a:solidFill>
                    <a:srgbClr val="FFFFFF"/>
                  </a:solidFill>
                </a:rPr>
                <a:t>- Qualitative: Highlighting main themes</a:t>
              </a:r>
              <a:endParaRPr sz="350">
                <a:solidFill>
                  <a:schemeClr val="dk1"/>
                </a:solidFill>
              </a:endParaRPr>
            </a:p>
          </p:txBody>
        </p:sp>
      </p:grpSp>
      <p:pic>
        <p:nvPicPr>
          <p:cNvPr id="130" name="Google Shape;13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9025" y="3978688"/>
            <a:ext cx="743400" cy="41816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" name="Google Shape;131;p15"/>
          <p:cNvPicPr preferRelativeResize="0"/>
          <p:nvPr/>
        </p:nvPicPr>
        <p:blipFill rotWithShape="1">
          <a:blip r:embed="rId12">
            <a:alphaModFix/>
          </a:blip>
          <a:srcRect l="23201" r="10678"/>
          <a:stretch/>
        </p:blipFill>
        <p:spPr>
          <a:xfrm>
            <a:off x="2207724" y="4625538"/>
            <a:ext cx="506002" cy="43044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2" name="Google Shape;132;p15"/>
          <p:cNvSpPr txBox="1"/>
          <p:nvPr/>
        </p:nvSpPr>
        <p:spPr>
          <a:xfrm>
            <a:off x="2132800" y="3042286"/>
            <a:ext cx="673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>
                <a:solidFill>
                  <a:srgbClr val="FFFFFF"/>
                </a:solidFill>
              </a:rPr>
              <a:t>Halo</a:t>
            </a:r>
            <a:endParaRPr sz="600" b="1">
              <a:solidFill>
                <a:srgbClr val="FFFFFF"/>
              </a:solidFill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2132800" y="3738637"/>
            <a:ext cx="673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b="1" dirty="0">
                <a:solidFill>
                  <a:srgbClr val="FFFFFF"/>
                </a:solidFill>
              </a:rPr>
              <a:t>Neighbourhood</a:t>
            </a:r>
            <a:endParaRPr sz="400" b="1" dirty="0">
              <a:solidFill>
                <a:srgbClr val="FFFFFF"/>
              </a:solidFill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2201362" y="4382196"/>
            <a:ext cx="536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 dirty="0">
                <a:solidFill>
                  <a:srgbClr val="FFFFFF"/>
                </a:solidFill>
              </a:rPr>
              <a:t>Greyed Out</a:t>
            </a:r>
            <a:endParaRPr sz="500" b="1" dirty="0">
              <a:solidFill>
                <a:srgbClr val="FFFFFF"/>
              </a:solidFill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1007850" y="3540400"/>
            <a:ext cx="814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500" dirty="0">
                <a:solidFill>
                  <a:srgbClr val="FFFFFF"/>
                </a:solidFill>
              </a:rPr>
              <a:t>Mockups - combination of:</a:t>
            </a:r>
            <a:endParaRPr sz="5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dirty="0">
                <a:solidFill>
                  <a:srgbClr val="FFFFFF"/>
                </a:solidFill>
              </a:rPr>
              <a:t>- 3 features</a:t>
            </a:r>
            <a:endParaRPr sz="5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dirty="0">
                <a:solidFill>
                  <a:srgbClr val="FFFFFF"/>
                </a:solidFill>
              </a:rPr>
              <a:t>- 3 visualization types</a:t>
            </a:r>
            <a:endParaRPr sz="5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136" name="Google Shape;136;p15"/>
          <p:cNvSpPr txBox="1"/>
          <p:nvPr/>
        </p:nvSpPr>
        <p:spPr>
          <a:xfrm>
            <a:off x="929900" y="3920225"/>
            <a:ext cx="10791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500">
                <a:solidFill>
                  <a:schemeClr val="lt1"/>
                </a:solidFill>
              </a:rPr>
              <a:t>Sample q</a:t>
            </a:r>
            <a:r>
              <a:rPr lang="en-GB" sz="500">
                <a:solidFill>
                  <a:srgbClr val="FFFFFF"/>
                </a:solidFill>
              </a:rPr>
              <a:t>ualitative questions</a:t>
            </a:r>
            <a:endParaRPr sz="5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">
                <a:solidFill>
                  <a:srgbClr val="FFFFFF"/>
                </a:solidFill>
              </a:rPr>
              <a:t>2. Was there a specific solution to the “Large Tapestry Problem” that you found particularly useful? Explain. </a:t>
            </a:r>
            <a:endParaRPr sz="3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>
                <a:solidFill>
                  <a:srgbClr val="FFFFFF"/>
                </a:solidFill>
              </a:rPr>
              <a:t>4. Is there another functionality/feature you would have found more useful to help with the "Large Tapestry Problem"? Please describe.</a:t>
            </a:r>
            <a:endParaRPr sz="500"/>
          </a:p>
        </p:txBody>
      </p:sp>
      <p:sp>
        <p:nvSpPr>
          <p:cNvPr id="137" name="Google Shape;137;p15"/>
          <p:cNvSpPr/>
          <p:nvPr/>
        </p:nvSpPr>
        <p:spPr>
          <a:xfrm>
            <a:off x="6791725" y="950475"/>
            <a:ext cx="2124300" cy="231300"/>
          </a:xfrm>
          <a:prstGeom prst="roundRect">
            <a:avLst>
              <a:gd name="adj" fmla="val 16667"/>
            </a:avLst>
          </a:prstGeom>
          <a:solidFill>
            <a:srgbClr val="2C3E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6729175" y="860262"/>
            <a:ext cx="2249400" cy="338700"/>
          </a:xfrm>
          <a:prstGeom prst="rect">
            <a:avLst/>
          </a:prstGeom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400" b="1" dirty="0">
                <a:solidFill>
                  <a:srgbClr val="FFFFFF"/>
                </a:solidFill>
              </a:rPr>
              <a:t>4) PROTOTYPE &amp; TEST </a:t>
            </a:r>
            <a:endParaRPr sz="1400" b="1" dirty="0">
              <a:solidFill>
                <a:srgbClr val="FFFFFF"/>
              </a:solidFill>
            </a:endParaRPr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832125" y="2867550"/>
            <a:ext cx="1079100" cy="357600"/>
          </a:xfrm>
          <a:prstGeom prst="rect">
            <a:avLst/>
          </a:prstGeom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400" b="1">
                <a:solidFill>
                  <a:srgbClr val="FFFFFF"/>
                </a:solidFill>
              </a:rPr>
              <a:t>3) IDEATE</a:t>
            </a:r>
            <a:endParaRPr sz="1400" b="1">
              <a:solidFill>
                <a:srgbClr val="FFFFFF"/>
              </a:solidFill>
            </a:endParaRPr>
          </a:p>
        </p:txBody>
      </p:sp>
      <p:grpSp>
        <p:nvGrpSpPr>
          <p:cNvPr id="140" name="Google Shape;140;p15"/>
          <p:cNvGrpSpPr/>
          <p:nvPr/>
        </p:nvGrpSpPr>
        <p:grpSpPr>
          <a:xfrm>
            <a:off x="7246000" y="4523829"/>
            <a:ext cx="1811375" cy="554100"/>
            <a:chOff x="7169800" y="4447629"/>
            <a:chExt cx="1811375" cy="554100"/>
          </a:xfrm>
        </p:grpSpPr>
        <p:sp>
          <p:nvSpPr>
            <p:cNvPr id="141" name="Google Shape;141;p15"/>
            <p:cNvSpPr/>
            <p:nvPr/>
          </p:nvSpPr>
          <p:spPr>
            <a:xfrm>
              <a:off x="7169800" y="4505875"/>
              <a:ext cx="1808100" cy="424500"/>
            </a:xfrm>
            <a:prstGeom prst="roundRect">
              <a:avLst>
                <a:gd name="adj" fmla="val 16667"/>
              </a:avLst>
            </a:prstGeom>
            <a:solidFill>
              <a:srgbClr val="00073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 txBox="1"/>
            <p:nvPr/>
          </p:nvSpPr>
          <p:spPr>
            <a:xfrm>
              <a:off x="7173075" y="4447629"/>
              <a:ext cx="18081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 b="1" dirty="0">
                  <a:solidFill>
                    <a:srgbClr val="FFFFFF"/>
                  </a:solidFill>
                </a:rPr>
                <a:t>Acknowledgments: </a:t>
              </a:r>
              <a:r>
                <a:rPr lang="en-GB" sz="600" dirty="0">
                  <a:solidFill>
                    <a:srgbClr val="FFFFFF"/>
                  </a:solidFill>
                </a:rPr>
                <a:t>Jade Guo, Simi Wei, Linnea Ritland, </a:t>
              </a:r>
              <a:r>
                <a:rPr lang="en-GB" sz="600" dirty="0">
                  <a:solidFill>
                    <a:schemeClr val="lt1"/>
                  </a:solidFill>
                </a:rPr>
                <a:t>Vivian Lam, Stephanie Chen, </a:t>
              </a:r>
              <a:r>
                <a:rPr lang="en-GB" sz="600" dirty="0">
                  <a:solidFill>
                    <a:srgbClr val="FFFFFF"/>
                  </a:solidFill>
                </a:rPr>
                <a:t>Aidin Niavarani</a:t>
              </a:r>
              <a:r>
                <a:rPr lang="en-GB" sz="600" dirty="0">
                  <a:solidFill>
                    <a:schemeClr val="lt1"/>
                  </a:solidFill>
                </a:rPr>
                <a:t>, </a:t>
              </a:r>
              <a:r>
                <a:rPr lang="en-GB" sz="600" dirty="0">
                  <a:solidFill>
                    <a:srgbClr val="FFFFFF"/>
                  </a:solidFill>
                </a:rPr>
                <a:t>UBC Teaching and Learning Enhancement Fund</a:t>
              </a:r>
              <a:endParaRPr sz="6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143" name="Google Shape;143;p15"/>
          <p:cNvCxnSpPr>
            <a:cxnSpLocks/>
          </p:cNvCxnSpPr>
          <p:nvPr/>
        </p:nvCxnSpPr>
        <p:spPr>
          <a:xfrm flipH="1">
            <a:off x="1808076" y="2322253"/>
            <a:ext cx="828224" cy="1314097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15"/>
          <p:cNvCxnSpPr>
            <a:cxnSpLocks/>
          </p:cNvCxnSpPr>
          <p:nvPr/>
        </p:nvCxnSpPr>
        <p:spPr>
          <a:xfrm flipH="1">
            <a:off x="4499363" y="2512574"/>
            <a:ext cx="306866" cy="160784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Google Shape;145;p15"/>
          <p:cNvSpPr/>
          <p:nvPr/>
        </p:nvSpPr>
        <p:spPr>
          <a:xfrm>
            <a:off x="0" y="25"/>
            <a:ext cx="9144000" cy="870300"/>
          </a:xfrm>
          <a:prstGeom prst="rect">
            <a:avLst/>
          </a:prstGeom>
          <a:solidFill>
            <a:srgbClr val="00073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		 	 	 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			 		</a:t>
            </a:r>
            <a:endParaRPr/>
          </a:p>
        </p:txBody>
      </p:sp>
      <p:sp>
        <p:nvSpPr>
          <p:cNvPr id="146" name="Google Shape;146;p15"/>
          <p:cNvSpPr txBox="1"/>
          <p:nvPr/>
        </p:nvSpPr>
        <p:spPr>
          <a:xfrm>
            <a:off x="1761150" y="-4450"/>
            <a:ext cx="56217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Improving Navigation in Large Tapestries: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</a:rPr>
              <a:t>User Evaluation of the Tapestry 2.0 Interface</a:t>
            </a:r>
            <a:endParaRPr sz="1500" b="1">
              <a:solidFill>
                <a:srgbClr val="FFFFFF"/>
              </a:solidFill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3300700" y="529067"/>
            <a:ext cx="2577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chemeClr val="lt1"/>
                </a:solidFill>
              </a:rPr>
              <a:t>By: Melanie Butt, Bita Jokar, Steven J. Barnes</a:t>
            </a:r>
            <a:endParaRPr sz="900" dirty="0"/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60722" y="69356"/>
            <a:ext cx="536550" cy="73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324800" y="83876"/>
            <a:ext cx="673800" cy="72041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5"/>
          <p:cNvSpPr txBox="1"/>
          <p:nvPr/>
        </p:nvSpPr>
        <p:spPr>
          <a:xfrm>
            <a:off x="6188000" y="1627213"/>
            <a:ext cx="58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C3E50"/>
                </a:solidFill>
              </a:rPr>
              <a:t>3</a:t>
            </a:r>
            <a:endParaRPr sz="1000">
              <a:solidFill>
                <a:srgbClr val="2C3E50"/>
              </a:solidFill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5284825" y="961425"/>
            <a:ext cx="58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C3E50"/>
                </a:solidFill>
              </a:rPr>
              <a:t>2</a:t>
            </a:r>
            <a:endParaRPr sz="1000">
              <a:solidFill>
                <a:srgbClr val="2C3E50"/>
              </a:solidFill>
            </a:endParaRPr>
          </a:p>
        </p:txBody>
      </p:sp>
      <p:sp>
        <p:nvSpPr>
          <p:cNvPr id="160" name="Google Shape;160;p15"/>
          <p:cNvSpPr txBox="1"/>
          <p:nvPr/>
        </p:nvSpPr>
        <p:spPr>
          <a:xfrm>
            <a:off x="4212313" y="1281313"/>
            <a:ext cx="58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C3E50"/>
                </a:solidFill>
              </a:rPr>
              <a:t>1</a:t>
            </a:r>
            <a:endParaRPr sz="1000">
              <a:solidFill>
                <a:srgbClr val="2C3E50"/>
              </a:solidFill>
            </a:endParaRPr>
          </a:p>
        </p:txBody>
      </p:sp>
      <p:grpSp>
        <p:nvGrpSpPr>
          <p:cNvPr id="161" name="Google Shape;161;p15"/>
          <p:cNvGrpSpPr/>
          <p:nvPr/>
        </p:nvGrpSpPr>
        <p:grpSpPr>
          <a:xfrm>
            <a:off x="8102950" y="3383509"/>
            <a:ext cx="999901" cy="1127917"/>
            <a:chOff x="7950550" y="3459709"/>
            <a:chExt cx="999901" cy="1127917"/>
          </a:xfrm>
        </p:grpSpPr>
        <p:pic>
          <p:nvPicPr>
            <p:cNvPr id="162" name="Google Shape;162;p15"/>
            <p:cNvPicPr preferRelativeResize="0"/>
            <p:nvPr/>
          </p:nvPicPr>
          <p:blipFill rotWithShape="1">
            <a:blip r:embed="rId3">
              <a:alphaModFix/>
            </a:blip>
            <a:srcRect l="14682" t="8850" r="14320" b="6618"/>
            <a:stretch/>
          </p:blipFill>
          <p:spPr>
            <a:xfrm>
              <a:off x="7950550" y="3459709"/>
              <a:ext cx="999901" cy="11279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5"/>
            <p:cNvSpPr txBox="1"/>
            <p:nvPr/>
          </p:nvSpPr>
          <p:spPr>
            <a:xfrm>
              <a:off x="8065153" y="3662957"/>
              <a:ext cx="868000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00" b="1" dirty="0">
                  <a:solidFill>
                    <a:srgbClr val="FFFFFF"/>
                  </a:solidFill>
                </a:rPr>
                <a:t>Tapestry 3.0:</a:t>
              </a:r>
              <a:endParaRPr sz="400" b="1" dirty="0">
                <a:solidFill>
                  <a:srgbClr val="FFFFFF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00" dirty="0">
                  <a:solidFill>
                    <a:srgbClr val="FFFFFF"/>
                  </a:solidFill>
                </a:rPr>
                <a:t>- Information remains displayed at different levels</a:t>
              </a:r>
              <a:endParaRPr sz="400" dirty="0">
                <a:solidFill>
                  <a:srgbClr val="FFFFFF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00" dirty="0">
                  <a:solidFill>
                    <a:srgbClr val="FFFFFF"/>
                  </a:solidFill>
                </a:rPr>
                <a:t>- Scale nodes when zooming in, to preserve hierarchy</a:t>
              </a:r>
              <a:endParaRPr sz="400" dirty="0">
                <a:solidFill>
                  <a:srgbClr val="FFFFFF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 dirty="0">
                <a:solidFill>
                  <a:srgbClr val="FFFFFF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00" dirty="0">
                  <a:solidFill>
                    <a:srgbClr val="FFFFFF"/>
                  </a:solidFill>
                </a:rPr>
                <a:t>Will implement mini map</a:t>
              </a:r>
              <a:endParaRPr sz="400" dirty="0">
                <a:solidFill>
                  <a:srgbClr val="FFFFFF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00" dirty="0">
                  <a:solidFill>
                    <a:srgbClr val="FFFFFF"/>
                  </a:solidFill>
                </a:rPr>
                <a:t>Node sidebar (node information)</a:t>
              </a:r>
              <a:endParaRPr sz="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3" name="Google Shape;163;p15"/>
          <p:cNvGrpSpPr/>
          <p:nvPr/>
        </p:nvGrpSpPr>
        <p:grpSpPr>
          <a:xfrm>
            <a:off x="58900" y="3065161"/>
            <a:ext cx="694950" cy="1992001"/>
            <a:chOff x="115325" y="3053449"/>
            <a:chExt cx="694950" cy="1992001"/>
          </a:xfrm>
        </p:grpSpPr>
        <p:pic>
          <p:nvPicPr>
            <p:cNvPr id="164" name="Google Shape;164;p15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164750" y="3302900"/>
              <a:ext cx="585300" cy="41766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65" name="Google Shape;165;p15"/>
            <p:cNvPicPr preferRelativeResize="0"/>
            <p:nvPr/>
          </p:nvPicPr>
          <p:blipFill rotWithShape="1">
            <a:blip r:embed="rId16">
              <a:alphaModFix/>
            </a:blip>
            <a:srcRect l="33450" t="45153" r="29521" b="9038"/>
            <a:stretch/>
          </p:blipFill>
          <p:spPr>
            <a:xfrm>
              <a:off x="152450" y="3981275"/>
              <a:ext cx="609902" cy="424418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grpSp>
          <p:nvGrpSpPr>
            <p:cNvPr id="166" name="Google Shape;166;p15"/>
            <p:cNvGrpSpPr/>
            <p:nvPr/>
          </p:nvGrpSpPr>
          <p:grpSpPr>
            <a:xfrm>
              <a:off x="136475" y="3053449"/>
              <a:ext cx="673800" cy="276900"/>
              <a:chOff x="61025" y="3133624"/>
              <a:chExt cx="673800" cy="276900"/>
            </a:xfrm>
          </p:grpSpPr>
          <p:sp>
            <p:nvSpPr>
              <p:cNvPr id="167" name="Google Shape;167;p15"/>
              <p:cNvSpPr/>
              <p:nvPr/>
            </p:nvSpPr>
            <p:spPr>
              <a:xfrm>
                <a:off x="172400" y="3207421"/>
                <a:ext cx="422100" cy="129300"/>
              </a:xfrm>
              <a:prstGeom prst="roundRect">
                <a:avLst>
                  <a:gd name="adj" fmla="val 16667"/>
                </a:avLst>
              </a:prstGeom>
              <a:solidFill>
                <a:srgbClr val="66666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5"/>
              <p:cNvSpPr txBox="1"/>
              <p:nvPr/>
            </p:nvSpPr>
            <p:spPr>
              <a:xfrm>
                <a:off x="61025" y="3133624"/>
                <a:ext cx="6738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600" b="1">
                    <a:solidFill>
                      <a:srgbClr val="FFFFFF"/>
                    </a:solidFill>
                  </a:rPr>
                  <a:t>Mini Map</a:t>
                </a:r>
                <a:endParaRPr sz="6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9" name="Google Shape;169;p15"/>
            <p:cNvGrpSpPr/>
            <p:nvPr/>
          </p:nvGrpSpPr>
          <p:grpSpPr>
            <a:xfrm>
              <a:off x="115325" y="3742149"/>
              <a:ext cx="673800" cy="276900"/>
              <a:chOff x="46550" y="3808799"/>
              <a:chExt cx="673800" cy="276900"/>
            </a:xfrm>
          </p:grpSpPr>
          <p:sp>
            <p:nvSpPr>
              <p:cNvPr id="170" name="Google Shape;170;p15"/>
              <p:cNvSpPr/>
              <p:nvPr/>
            </p:nvSpPr>
            <p:spPr>
              <a:xfrm>
                <a:off x="172400" y="3882596"/>
                <a:ext cx="422100" cy="129300"/>
              </a:xfrm>
              <a:prstGeom prst="roundRect">
                <a:avLst>
                  <a:gd name="adj" fmla="val 16667"/>
                </a:avLst>
              </a:prstGeom>
              <a:solidFill>
                <a:srgbClr val="66666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5"/>
              <p:cNvSpPr txBox="1"/>
              <p:nvPr/>
            </p:nvSpPr>
            <p:spPr>
              <a:xfrm>
                <a:off x="46550" y="3808799"/>
                <a:ext cx="6738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600" b="1">
                    <a:solidFill>
                      <a:srgbClr val="FFFFFF"/>
                    </a:solidFill>
                  </a:rPr>
                  <a:t>Magnifier</a:t>
                </a:r>
                <a:endParaRPr sz="6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2" name="Google Shape;172;p15"/>
            <p:cNvGrpSpPr/>
            <p:nvPr/>
          </p:nvGrpSpPr>
          <p:grpSpPr>
            <a:xfrm>
              <a:off x="120500" y="4426453"/>
              <a:ext cx="673800" cy="276900"/>
              <a:chOff x="61025" y="4479578"/>
              <a:chExt cx="673800" cy="276900"/>
            </a:xfrm>
          </p:grpSpPr>
          <p:sp>
            <p:nvSpPr>
              <p:cNvPr id="173" name="Google Shape;173;p15"/>
              <p:cNvSpPr/>
              <p:nvPr/>
            </p:nvSpPr>
            <p:spPr>
              <a:xfrm>
                <a:off x="186875" y="4557771"/>
                <a:ext cx="422100" cy="129300"/>
              </a:xfrm>
              <a:prstGeom prst="roundRect">
                <a:avLst>
                  <a:gd name="adj" fmla="val 16667"/>
                </a:avLst>
              </a:prstGeom>
              <a:solidFill>
                <a:srgbClr val="66666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5"/>
              <p:cNvSpPr txBox="1"/>
              <p:nvPr/>
            </p:nvSpPr>
            <p:spPr>
              <a:xfrm>
                <a:off x="61025" y="4479578"/>
                <a:ext cx="6738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600" b="1" dirty="0">
                    <a:solidFill>
                      <a:srgbClr val="FFFFFF"/>
                    </a:solidFill>
                  </a:rPr>
                  <a:t>Zoom</a:t>
                </a:r>
                <a:endParaRPr sz="600" b="1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75" name="Google Shape;175;p15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136475" y="4666432"/>
              <a:ext cx="673800" cy="379018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76" name="Google Shape;176;p15"/>
          <p:cNvSpPr txBox="1">
            <a:spLocks noGrp="1"/>
          </p:cNvSpPr>
          <p:nvPr>
            <p:ph type="body" idx="1"/>
          </p:nvPr>
        </p:nvSpPr>
        <p:spPr>
          <a:xfrm>
            <a:off x="67938" y="1448888"/>
            <a:ext cx="1313100" cy="3789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" b="1">
                <a:solidFill>
                  <a:schemeClr val="lt1"/>
                </a:solidFill>
              </a:rPr>
              <a:t>  </a:t>
            </a:r>
            <a:r>
              <a:rPr lang="en-GB" sz="400" b="1">
                <a:solidFill>
                  <a:schemeClr val="lt1"/>
                </a:solidFill>
              </a:rPr>
              <a:t>Content → Nodes → Tapestry</a:t>
            </a:r>
            <a:endParaRPr sz="4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b="1">
                <a:solidFill>
                  <a:srgbClr val="FFFFFF"/>
                </a:solidFill>
              </a:rPr>
              <a:t>See connections </a:t>
            </a:r>
            <a:endParaRPr sz="4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b="1">
                <a:solidFill>
                  <a:srgbClr val="FFFFFF"/>
                </a:solidFill>
              </a:rPr>
              <a:t>and overview of content</a:t>
            </a:r>
            <a:endParaRPr sz="1105">
              <a:solidFill>
                <a:srgbClr val="FFFFFF"/>
              </a:solidFill>
            </a:endParaRPr>
          </a:p>
        </p:txBody>
      </p:sp>
      <p:cxnSp>
        <p:nvCxnSpPr>
          <p:cNvPr id="177" name="Google Shape;177;p15"/>
          <p:cNvCxnSpPr>
            <a:cxnSpLocks/>
          </p:cNvCxnSpPr>
          <p:nvPr/>
        </p:nvCxnSpPr>
        <p:spPr>
          <a:xfrm flipV="1">
            <a:off x="1981996" y="2360427"/>
            <a:ext cx="2441179" cy="159287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8" name="Google Shape;178;p15"/>
          <p:cNvPicPr preferRelativeResize="0"/>
          <p:nvPr/>
        </p:nvPicPr>
        <p:blipFill rotWithShape="1">
          <a:blip r:embed="rId18">
            <a:alphaModFix/>
          </a:blip>
          <a:srcRect l="23740" r="9964"/>
          <a:stretch/>
        </p:blipFill>
        <p:spPr>
          <a:xfrm>
            <a:off x="2216688" y="3292250"/>
            <a:ext cx="506021" cy="429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79" name="Google Shape;179;p15"/>
          <p:cNvGraphicFramePr/>
          <p:nvPr/>
        </p:nvGraphicFramePr>
        <p:xfrm>
          <a:off x="2998738" y="3331290"/>
          <a:ext cx="1307225" cy="754580"/>
        </p:xfrm>
        <a:graphic>
          <a:graphicData uri="http://schemas.openxmlformats.org/drawingml/2006/table">
            <a:tbl>
              <a:tblPr>
                <a:noFill/>
                <a:tableStyleId>{0BC580BE-3246-4A43-9BEA-0640EE04A958}</a:tableStyleId>
              </a:tblPr>
              <a:tblGrid>
                <a:gridCol w="3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54000" marR="54000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" b="1"/>
                        <a:t>Why?</a:t>
                      </a:r>
                      <a:endParaRPr sz="300" b="1"/>
                    </a:p>
                  </a:txBody>
                  <a:tcPr marL="54000" marR="54000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" b="1"/>
                        <a:t>M</a:t>
                      </a:r>
                      <a:r>
                        <a:rPr lang="en-GB" sz="350" b="1" baseline="-25000"/>
                        <a:t>rating</a:t>
                      </a:r>
                      <a:br>
                        <a:rPr lang="en-GB" sz="400" b="1" baseline="-25000"/>
                      </a:br>
                      <a:endParaRPr sz="400" b="1" baseline="-25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"/>
                        <a:t>(out of 10)</a:t>
                      </a:r>
                      <a:endParaRPr sz="300"/>
                    </a:p>
                  </a:txBody>
                  <a:tcPr marL="54000" marR="54000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" b="1"/>
                        <a:t>Pref.choice</a:t>
                      </a:r>
                      <a:endParaRPr sz="300" b="1"/>
                    </a:p>
                  </a:txBody>
                  <a:tcPr marL="54000" marR="54000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" b="1"/>
                        <a:t>Halo</a:t>
                      </a:r>
                      <a:endParaRPr sz="300" b="1"/>
                    </a:p>
                  </a:txBody>
                  <a:tcPr marL="54000" marR="54000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"/>
                        <a:t>clarity</a:t>
                      </a:r>
                      <a:endParaRPr sz="300"/>
                    </a:p>
                  </a:txBody>
                  <a:tcPr marL="54000" marR="54000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"/>
                        <a:t>5.28</a:t>
                      </a:r>
                      <a:endParaRPr sz="300"/>
                    </a:p>
                  </a:txBody>
                  <a:tcPr marL="54000" marR="54000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"/>
                        <a:t>11/43</a:t>
                      </a:r>
                      <a:endParaRPr sz="300"/>
                    </a:p>
                  </a:txBody>
                  <a:tcPr marL="54000" marR="54000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" b="1"/>
                        <a:t>Nbhd</a:t>
                      </a:r>
                      <a:endParaRPr sz="300" b="1"/>
                    </a:p>
                  </a:txBody>
                  <a:tcPr marL="54000" marR="54000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"/>
                        <a:t>differentiation</a:t>
                      </a:r>
                      <a:endParaRPr sz="300"/>
                    </a:p>
                  </a:txBody>
                  <a:tcPr marL="54000" marR="54000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"/>
                        <a:t>6.74</a:t>
                      </a:r>
                      <a:endParaRPr sz="300"/>
                    </a:p>
                  </a:txBody>
                  <a:tcPr marL="54000" marR="54000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"/>
                        <a:t>22/43</a:t>
                      </a:r>
                      <a:endParaRPr sz="300"/>
                    </a:p>
                  </a:txBody>
                  <a:tcPr marL="54000" marR="54000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" b="1"/>
                        <a:t>Grey</a:t>
                      </a:r>
                      <a:endParaRPr sz="300" b="1"/>
                    </a:p>
                  </a:txBody>
                  <a:tcPr marL="54000" marR="54000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"/>
                        <a:t>aesthetic &amp; clarity</a:t>
                      </a:r>
                      <a:endParaRPr sz="300"/>
                    </a:p>
                  </a:txBody>
                  <a:tcPr marL="54000" marR="54000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"/>
                        <a:t>5.37</a:t>
                      </a:r>
                      <a:endParaRPr sz="300"/>
                    </a:p>
                  </a:txBody>
                  <a:tcPr marL="54000" marR="54000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" dirty="0"/>
                        <a:t>10/43</a:t>
                      </a:r>
                      <a:endParaRPr sz="300" dirty="0"/>
                    </a:p>
                  </a:txBody>
                  <a:tcPr marL="54000" marR="54000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80" name="Google Shape;180;p15"/>
          <p:cNvCxnSpPr/>
          <p:nvPr/>
        </p:nvCxnSpPr>
        <p:spPr>
          <a:xfrm rot="10800000" flipH="1">
            <a:off x="4671938" y="3940112"/>
            <a:ext cx="189600" cy="273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5"/>
          <p:cNvCxnSpPr>
            <a:cxnSpLocks/>
          </p:cNvCxnSpPr>
          <p:nvPr/>
        </p:nvCxnSpPr>
        <p:spPr>
          <a:xfrm flipH="1">
            <a:off x="4795975" y="4152075"/>
            <a:ext cx="1082625" cy="21215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15"/>
          <p:cNvSpPr txBox="1"/>
          <p:nvPr/>
        </p:nvSpPr>
        <p:spPr>
          <a:xfrm>
            <a:off x="4029499" y="4147625"/>
            <a:ext cx="788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b="1" dirty="0">
                <a:solidFill>
                  <a:srgbClr val="FFFFFF"/>
                </a:solidFill>
              </a:rPr>
              <a:t>Features</a:t>
            </a:r>
            <a:r>
              <a:rPr lang="en-GB" sz="400" dirty="0">
                <a:solidFill>
                  <a:srgbClr val="FFFFFF"/>
                </a:solidFill>
              </a:rPr>
              <a:t> (mockups):</a:t>
            </a:r>
            <a:endParaRPr sz="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dirty="0">
                <a:solidFill>
                  <a:srgbClr val="FFFFFF"/>
                </a:solidFill>
              </a:rPr>
              <a:t>-Chose </a:t>
            </a:r>
            <a:r>
              <a:rPr lang="en-GB" sz="400" b="1" dirty="0">
                <a:solidFill>
                  <a:srgbClr val="FFFFFF"/>
                </a:solidFill>
              </a:rPr>
              <a:t>mini map</a:t>
            </a:r>
            <a:r>
              <a:rPr lang="en-GB" sz="400" dirty="0">
                <a:solidFill>
                  <a:srgbClr val="FFFFFF"/>
                </a:solidFill>
              </a:rPr>
              <a:t> nearly every time</a:t>
            </a:r>
            <a:endParaRPr sz="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dirty="0">
                <a:solidFill>
                  <a:srgbClr val="FFFFFF"/>
                </a:solidFill>
              </a:rPr>
              <a:t>-Indifferent to </a:t>
            </a:r>
            <a:r>
              <a:rPr lang="en-GB" sz="400" b="1" dirty="0">
                <a:solidFill>
                  <a:srgbClr val="FFFFFF"/>
                </a:solidFill>
              </a:rPr>
              <a:t>magnifier</a:t>
            </a:r>
            <a:endParaRPr sz="4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dirty="0">
                <a:solidFill>
                  <a:srgbClr val="FFFFFF"/>
                </a:solidFill>
              </a:rPr>
              <a:t>-Prefer </a:t>
            </a:r>
            <a:r>
              <a:rPr lang="en-GB" sz="400" b="1" dirty="0">
                <a:solidFill>
                  <a:srgbClr val="FFFFFF"/>
                </a:solidFill>
              </a:rPr>
              <a:t>no zoom </a:t>
            </a:r>
            <a:endParaRPr sz="400" b="1" dirty="0">
              <a:solidFill>
                <a:srgbClr val="FFFFFF"/>
              </a:solidFill>
            </a:endParaRPr>
          </a:p>
        </p:txBody>
      </p:sp>
      <p:sp>
        <p:nvSpPr>
          <p:cNvPr id="185" name="Google Shape;185;p15"/>
          <p:cNvSpPr txBox="1"/>
          <p:nvPr/>
        </p:nvSpPr>
        <p:spPr>
          <a:xfrm>
            <a:off x="3989700" y="4475025"/>
            <a:ext cx="854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" b="1" dirty="0">
                <a:solidFill>
                  <a:srgbClr val="FFFFFF"/>
                </a:solidFill>
              </a:rPr>
              <a:t>Qualitative:</a:t>
            </a:r>
            <a:endParaRPr sz="4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dirty="0">
                <a:solidFill>
                  <a:srgbClr val="FFFFFF"/>
                </a:solidFill>
              </a:rPr>
              <a:t>-Preferred zoom</a:t>
            </a:r>
            <a:endParaRPr sz="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dirty="0">
                <a:solidFill>
                  <a:srgbClr val="FFFFFF"/>
                </a:solidFill>
              </a:rPr>
              <a:t>-Aesthetic appeal, visual clarity, categorization or differentiation, and findability</a:t>
            </a:r>
            <a:endParaRPr sz="400" dirty="0"/>
          </a:p>
        </p:txBody>
      </p:sp>
      <p:pic>
        <p:nvPicPr>
          <p:cNvPr id="186" name="Google Shape;186;p15"/>
          <p:cNvPicPr preferRelativeResize="0"/>
          <p:nvPr/>
        </p:nvPicPr>
        <p:blipFill rotWithShape="1">
          <a:blip r:embed="rId11">
            <a:alphaModFix/>
          </a:blip>
          <a:srcRect l="14820" t="20370" r="23606" b="17824"/>
          <a:stretch/>
        </p:blipFill>
        <p:spPr>
          <a:xfrm rot="10800000" flipH="1">
            <a:off x="7215800" y="2425850"/>
            <a:ext cx="123825" cy="142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15"/>
          <p:cNvCxnSpPr/>
          <p:nvPr/>
        </p:nvCxnSpPr>
        <p:spPr>
          <a:xfrm>
            <a:off x="7081475" y="2287600"/>
            <a:ext cx="164400" cy="175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8" name="Google Shape;188;p15"/>
          <p:cNvPicPr preferRelativeResize="0"/>
          <p:nvPr/>
        </p:nvPicPr>
        <p:blipFill rotWithShape="1">
          <a:blip r:embed="rId11">
            <a:alphaModFix/>
          </a:blip>
          <a:srcRect l="14820" t="20370" r="23606" b="17824"/>
          <a:stretch/>
        </p:blipFill>
        <p:spPr>
          <a:xfrm rot="10800000" flipH="1">
            <a:off x="67950" y="2402013"/>
            <a:ext cx="123825" cy="142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15"/>
          <p:cNvCxnSpPr/>
          <p:nvPr/>
        </p:nvCxnSpPr>
        <p:spPr>
          <a:xfrm flipH="1">
            <a:off x="160725" y="2247875"/>
            <a:ext cx="186300" cy="184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0" name="Google Shape;190;p15"/>
          <p:cNvPicPr preferRelativeResize="0"/>
          <p:nvPr/>
        </p:nvPicPr>
        <p:blipFill rotWithShape="1">
          <a:blip r:embed="rId11">
            <a:alphaModFix/>
          </a:blip>
          <a:srcRect l="14820" t="20370" r="23606" b="17824"/>
          <a:stretch/>
        </p:blipFill>
        <p:spPr>
          <a:xfrm rot="10800000" flipH="1">
            <a:off x="6966430" y="4747013"/>
            <a:ext cx="123825" cy="142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15"/>
          <p:cNvCxnSpPr>
            <a:cxnSpLocks/>
          </p:cNvCxnSpPr>
          <p:nvPr/>
        </p:nvCxnSpPr>
        <p:spPr>
          <a:xfrm>
            <a:off x="6791725" y="4575836"/>
            <a:ext cx="209388" cy="19967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2" name="Google Shape;192;p15"/>
          <p:cNvGrpSpPr/>
          <p:nvPr/>
        </p:nvGrpSpPr>
        <p:grpSpPr>
          <a:xfrm>
            <a:off x="2953172" y="4178787"/>
            <a:ext cx="743465" cy="794099"/>
            <a:chOff x="2953172" y="4178787"/>
            <a:chExt cx="743465" cy="794099"/>
          </a:xfrm>
        </p:grpSpPr>
        <p:pic>
          <p:nvPicPr>
            <p:cNvPr id="193" name="Google Shape;193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953172" y="4178787"/>
              <a:ext cx="743465" cy="7940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4" name="Google Shape;194;p15"/>
            <p:cNvGrpSpPr/>
            <p:nvPr/>
          </p:nvGrpSpPr>
          <p:grpSpPr>
            <a:xfrm>
              <a:off x="2998338" y="4270775"/>
              <a:ext cx="653100" cy="513787"/>
              <a:chOff x="2988738" y="4216500"/>
              <a:chExt cx="653100" cy="513787"/>
            </a:xfrm>
          </p:grpSpPr>
          <p:pic>
            <p:nvPicPr>
              <p:cNvPr id="195" name="Google Shape;195;p15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3085698" y="4422487"/>
                <a:ext cx="446454" cy="307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196" name="Google Shape;196;p15"/>
              <p:cNvSpPr txBox="1"/>
              <p:nvPr/>
            </p:nvSpPr>
            <p:spPr>
              <a:xfrm>
                <a:off x="2988738" y="4216500"/>
                <a:ext cx="6531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400" b="1" dirty="0">
                    <a:solidFill>
                      <a:srgbClr val="FFFFFF"/>
                    </a:solidFill>
                  </a:rPr>
                  <a:t>Disabilities Module</a:t>
                </a:r>
                <a:endParaRPr sz="400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97" name="Google Shape;197;p15"/>
          <p:cNvPicPr preferRelativeResize="0"/>
          <p:nvPr/>
        </p:nvPicPr>
        <p:blipFill rotWithShape="1">
          <a:blip r:embed="rId11">
            <a:alphaModFix/>
          </a:blip>
          <a:srcRect l="14820" t="20370" r="23606" b="17824"/>
          <a:stretch/>
        </p:blipFill>
        <p:spPr>
          <a:xfrm rot="10800000" flipH="1">
            <a:off x="3834638" y="2268538"/>
            <a:ext cx="123825" cy="142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15"/>
          <p:cNvCxnSpPr>
            <a:cxnSpLocks/>
          </p:cNvCxnSpPr>
          <p:nvPr/>
        </p:nvCxnSpPr>
        <p:spPr>
          <a:xfrm>
            <a:off x="3625230" y="2192729"/>
            <a:ext cx="224834" cy="12180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9" name="Google Shape;199;p1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313000" y="1246650"/>
            <a:ext cx="585300" cy="6904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5"/>
          <p:cNvCxnSpPr>
            <a:cxnSpLocks/>
            <a:endCxn id="98" idx="3"/>
          </p:cNvCxnSpPr>
          <p:nvPr/>
        </p:nvCxnSpPr>
        <p:spPr>
          <a:xfrm flipH="1">
            <a:off x="6974650" y="4065324"/>
            <a:ext cx="1156646" cy="110198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0" name="Google Shape;150;p15"/>
          <p:cNvGrpSpPr/>
          <p:nvPr/>
        </p:nvGrpSpPr>
        <p:grpSpPr>
          <a:xfrm>
            <a:off x="7149323" y="3421181"/>
            <a:ext cx="422161" cy="902482"/>
            <a:chOff x="7659417" y="367075"/>
            <a:chExt cx="1340193" cy="2921600"/>
          </a:xfrm>
        </p:grpSpPr>
        <p:pic>
          <p:nvPicPr>
            <p:cNvPr id="151" name="Google Shape;151;p15"/>
            <p:cNvPicPr preferRelativeResize="0"/>
            <p:nvPr/>
          </p:nvPicPr>
          <p:blipFill rotWithShape="1">
            <a:blip r:embed="rId20">
              <a:alphaModFix/>
            </a:blip>
            <a:srcRect r="66760"/>
            <a:stretch/>
          </p:blipFill>
          <p:spPr>
            <a:xfrm>
              <a:off x="7659417" y="367075"/>
              <a:ext cx="1340174" cy="89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5"/>
            <p:cNvPicPr preferRelativeResize="0"/>
            <p:nvPr/>
          </p:nvPicPr>
          <p:blipFill rotWithShape="1">
            <a:blip r:embed="rId20">
              <a:alphaModFix/>
            </a:blip>
            <a:srcRect l="33601" r="33159"/>
            <a:stretch/>
          </p:blipFill>
          <p:spPr>
            <a:xfrm>
              <a:off x="7659436" y="1380300"/>
              <a:ext cx="1340174" cy="89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5"/>
            <p:cNvPicPr preferRelativeResize="0"/>
            <p:nvPr/>
          </p:nvPicPr>
          <p:blipFill rotWithShape="1">
            <a:blip r:embed="rId20">
              <a:alphaModFix/>
            </a:blip>
            <a:srcRect l="66760"/>
            <a:stretch/>
          </p:blipFill>
          <p:spPr>
            <a:xfrm>
              <a:off x="7659433" y="2393525"/>
              <a:ext cx="1340174" cy="895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15"/>
          <p:cNvGrpSpPr/>
          <p:nvPr/>
        </p:nvGrpSpPr>
        <p:grpSpPr>
          <a:xfrm>
            <a:off x="7563524" y="3592787"/>
            <a:ext cx="422135" cy="863832"/>
            <a:chOff x="2881625" y="1470950"/>
            <a:chExt cx="1354300" cy="2854700"/>
          </a:xfrm>
        </p:grpSpPr>
        <p:pic>
          <p:nvPicPr>
            <p:cNvPr id="155" name="Google Shape;155;p15"/>
            <p:cNvPicPr preferRelativeResize="0"/>
            <p:nvPr/>
          </p:nvPicPr>
          <p:blipFill rotWithShape="1">
            <a:blip r:embed="rId21">
              <a:alphaModFix/>
            </a:blip>
            <a:srcRect l="66410"/>
            <a:stretch/>
          </p:blipFill>
          <p:spPr>
            <a:xfrm>
              <a:off x="2881625" y="3456525"/>
              <a:ext cx="1354300" cy="869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15"/>
            <p:cNvPicPr preferRelativeResize="0"/>
            <p:nvPr/>
          </p:nvPicPr>
          <p:blipFill rotWithShape="1">
            <a:blip r:embed="rId21">
              <a:alphaModFix/>
            </a:blip>
            <a:srcRect r="67517"/>
            <a:stretch/>
          </p:blipFill>
          <p:spPr>
            <a:xfrm>
              <a:off x="2903950" y="1470950"/>
              <a:ext cx="1309648" cy="869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5"/>
            <p:cNvPicPr preferRelativeResize="0"/>
            <p:nvPr/>
          </p:nvPicPr>
          <p:blipFill rotWithShape="1">
            <a:blip r:embed="rId21">
              <a:alphaModFix/>
            </a:blip>
            <a:srcRect l="32944" r="33465"/>
            <a:stretch/>
          </p:blipFill>
          <p:spPr>
            <a:xfrm>
              <a:off x="2881625" y="2463750"/>
              <a:ext cx="1354300" cy="8691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1" name="Google Shape;181;p15"/>
          <p:cNvCxnSpPr>
            <a:cxnSpLocks/>
          </p:cNvCxnSpPr>
          <p:nvPr/>
        </p:nvCxnSpPr>
        <p:spPr>
          <a:xfrm flipV="1">
            <a:off x="3687112" y="4576394"/>
            <a:ext cx="230976" cy="18494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24"/>
          <p:cNvPicPr preferRelativeResize="0"/>
          <p:nvPr/>
        </p:nvPicPr>
        <p:blipFill rotWithShape="1">
          <a:blip r:embed="rId3">
            <a:alphaModFix/>
          </a:blip>
          <a:srcRect l="14682" t="8850" r="14320" b="6618"/>
          <a:stretch/>
        </p:blipFill>
        <p:spPr>
          <a:xfrm>
            <a:off x="1518150" y="169199"/>
            <a:ext cx="3878400" cy="437496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4"/>
          <p:cNvSpPr txBox="1">
            <a:spLocks noGrp="1"/>
          </p:cNvSpPr>
          <p:nvPr>
            <p:ph type="title"/>
          </p:nvPr>
        </p:nvSpPr>
        <p:spPr>
          <a:xfrm>
            <a:off x="-715375" y="1935788"/>
            <a:ext cx="8520600" cy="841800"/>
          </a:xfrm>
          <a:prstGeom prst="rect">
            <a:avLst/>
          </a:prstGeom>
        </p:spPr>
        <p:txBody>
          <a:bodyPr spcFirstLastPara="1" wrap="square" lIns="93125" tIns="93125" rIns="93125" bIns="931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</a:rPr>
              <a:t>Questions?</a:t>
            </a:r>
            <a:endParaRPr sz="2800" b="1" dirty="0">
              <a:solidFill>
                <a:schemeClr val="lt1"/>
              </a:solidFill>
            </a:endParaRPr>
          </a:p>
        </p:txBody>
      </p:sp>
      <p:grpSp>
        <p:nvGrpSpPr>
          <p:cNvPr id="400" name="Google Shape;400;p24"/>
          <p:cNvGrpSpPr/>
          <p:nvPr/>
        </p:nvGrpSpPr>
        <p:grpSpPr>
          <a:xfrm>
            <a:off x="4923501" y="4081930"/>
            <a:ext cx="4130545" cy="968836"/>
            <a:chOff x="7169800" y="4505875"/>
            <a:chExt cx="1809737" cy="424500"/>
          </a:xfrm>
        </p:grpSpPr>
        <p:sp>
          <p:nvSpPr>
            <p:cNvPr id="401" name="Google Shape;401;p24"/>
            <p:cNvSpPr/>
            <p:nvPr/>
          </p:nvSpPr>
          <p:spPr>
            <a:xfrm>
              <a:off x="7169800" y="4505875"/>
              <a:ext cx="1808100" cy="424500"/>
            </a:xfrm>
            <a:prstGeom prst="roundRect">
              <a:avLst>
                <a:gd name="adj" fmla="val 16667"/>
              </a:avLst>
            </a:prstGeom>
            <a:solidFill>
              <a:srgbClr val="00073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 txBox="1"/>
            <p:nvPr/>
          </p:nvSpPr>
          <p:spPr>
            <a:xfrm>
              <a:off x="7171437" y="4546049"/>
              <a:ext cx="1808100" cy="323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rgbClr val="FFFFFF"/>
                  </a:solidFill>
                </a:rPr>
                <a:t>Acknowledgments: </a:t>
              </a:r>
              <a:r>
                <a:rPr lang="en-GB" sz="1200" dirty="0">
                  <a:solidFill>
                    <a:srgbClr val="FFFFFF"/>
                  </a:solidFill>
                </a:rPr>
                <a:t>Jade Guo, Simi Wei, Linnea Ritland, </a:t>
              </a:r>
              <a:r>
                <a:rPr lang="en-GB" sz="1200" dirty="0">
                  <a:solidFill>
                    <a:schemeClr val="lt1"/>
                  </a:solidFill>
                </a:rPr>
                <a:t>Vivian Lam, Stephanie Chen, </a:t>
              </a:r>
              <a:r>
                <a:rPr lang="en-GB" sz="1200" dirty="0">
                  <a:solidFill>
                    <a:srgbClr val="FFFFFF"/>
                  </a:solidFill>
                </a:rPr>
                <a:t>Aidin Niavarani</a:t>
              </a:r>
              <a:r>
                <a:rPr lang="en-GB" sz="1200" dirty="0">
                  <a:solidFill>
                    <a:schemeClr val="lt1"/>
                  </a:solidFill>
                </a:rPr>
                <a:t>, </a:t>
              </a:r>
              <a:r>
                <a:rPr lang="en-GB" sz="1200" dirty="0">
                  <a:solidFill>
                    <a:srgbClr val="FFFFFF"/>
                  </a:solidFill>
                </a:rPr>
                <a:t>UBC Teaching and Learning Enhancement Fund</a:t>
              </a:r>
              <a:endParaRPr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03" name="Google Shape;403;p24"/>
          <p:cNvSpPr txBox="1"/>
          <p:nvPr/>
        </p:nvSpPr>
        <p:spPr>
          <a:xfrm>
            <a:off x="2167650" y="1024950"/>
            <a:ext cx="2579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FFFFFF"/>
                </a:solidFill>
              </a:rPr>
              <a:t>Thank you</a:t>
            </a:r>
            <a:endParaRPr sz="28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FFFFFF"/>
                </a:solidFill>
              </a:rPr>
              <a:t> for listening.</a:t>
            </a:r>
            <a:endParaRPr sz="2800" b="1">
              <a:solidFill>
                <a:srgbClr val="FFFFFF"/>
              </a:solidFill>
            </a:endParaRPr>
          </a:p>
        </p:txBody>
      </p:sp>
      <p:pic>
        <p:nvPicPr>
          <p:cNvPr id="404" name="Google Shape;404;p24"/>
          <p:cNvPicPr preferRelativeResize="0"/>
          <p:nvPr/>
        </p:nvPicPr>
        <p:blipFill rotWithShape="1">
          <a:blip r:embed="rId4">
            <a:alphaModFix/>
          </a:blip>
          <a:srcRect l="14820" t="20370" r="23606" b="17824"/>
          <a:stretch/>
        </p:blipFill>
        <p:spPr>
          <a:xfrm rot="10800000" flipH="1">
            <a:off x="6870800" y="382250"/>
            <a:ext cx="418400" cy="48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4"/>
          <p:cNvSpPr txBox="1"/>
          <p:nvPr/>
        </p:nvSpPr>
        <p:spPr>
          <a:xfrm>
            <a:off x="2064225" y="2697563"/>
            <a:ext cx="3061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5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 b="1" dirty="0">
                <a:solidFill>
                  <a:schemeClr val="lt1"/>
                </a:solidFill>
              </a:rPr>
              <a:t>Email:</a:t>
            </a:r>
            <a:r>
              <a:rPr lang="en-GB" sz="1250" dirty="0">
                <a:solidFill>
                  <a:schemeClr val="lt1"/>
                </a:solidFill>
              </a:rPr>
              <a:t> </a:t>
            </a:r>
            <a:r>
              <a:rPr lang="en-GB" sz="1250" dirty="0" err="1">
                <a:solidFill>
                  <a:schemeClr val="lt1"/>
                </a:solidFill>
              </a:rPr>
              <a:t>tapestry-support@psych.ubc.ca</a:t>
            </a:r>
            <a:endParaRPr sz="13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dirty="0">
                <a:solidFill>
                  <a:schemeClr val="lt1"/>
                </a:solidFill>
              </a:rPr>
              <a:t>Website:</a:t>
            </a:r>
            <a:r>
              <a:rPr lang="en-GB" sz="1300" dirty="0">
                <a:solidFill>
                  <a:schemeClr val="lt1"/>
                </a:solidFill>
              </a:rPr>
              <a:t> https://tapestry-</a:t>
            </a:r>
            <a:r>
              <a:rPr lang="en-GB" sz="1300" dirty="0" err="1">
                <a:solidFill>
                  <a:schemeClr val="lt1"/>
                </a:solidFill>
              </a:rPr>
              <a:t>tool.com</a:t>
            </a:r>
            <a:endParaRPr sz="13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</a:endParaRPr>
          </a:p>
        </p:txBody>
      </p:sp>
      <p:cxnSp>
        <p:nvCxnSpPr>
          <p:cNvPr id="406" name="Google Shape;406;p24"/>
          <p:cNvCxnSpPr>
            <a:cxnSpLocks/>
          </p:cNvCxnSpPr>
          <p:nvPr/>
        </p:nvCxnSpPr>
        <p:spPr>
          <a:xfrm flipV="1">
            <a:off x="5090746" y="668301"/>
            <a:ext cx="1833179" cy="703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6"/>
          <p:cNvPicPr preferRelativeResize="0"/>
          <p:nvPr/>
        </p:nvPicPr>
        <p:blipFill rotWithShape="1">
          <a:blip r:embed="rId3">
            <a:alphaModFix/>
          </a:blip>
          <a:srcRect l="14682" t="8850" r="14320" b="6618"/>
          <a:stretch/>
        </p:blipFill>
        <p:spPr>
          <a:xfrm>
            <a:off x="405625" y="472700"/>
            <a:ext cx="3337999" cy="376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6"/>
          <p:cNvSpPr/>
          <p:nvPr/>
        </p:nvSpPr>
        <p:spPr>
          <a:xfrm>
            <a:off x="3134400" y="152350"/>
            <a:ext cx="2875500" cy="602700"/>
          </a:xfrm>
          <a:prstGeom prst="roundRect">
            <a:avLst>
              <a:gd name="adj" fmla="val 16667"/>
            </a:avLst>
          </a:prstGeom>
          <a:solidFill>
            <a:srgbClr val="2C3E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title"/>
          </p:nvPr>
        </p:nvSpPr>
        <p:spPr>
          <a:xfrm>
            <a:off x="3134250" y="95025"/>
            <a:ext cx="2875500" cy="572700"/>
          </a:xfrm>
          <a:prstGeom prst="rect">
            <a:avLst/>
          </a:prstGeom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420" b="1">
                <a:solidFill>
                  <a:srgbClr val="FFFFFF"/>
                </a:solidFill>
              </a:rPr>
              <a:t>EMPATHIZE</a:t>
            </a:r>
            <a:endParaRPr sz="3420" b="1">
              <a:solidFill>
                <a:srgbClr val="FFFFFF"/>
              </a:solidFill>
            </a:endParaRPr>
          </a:p>
        </p:txBody>
      </p:sp>
      <p:sp>
        <p:nvSpPr>
          <p:cNvPr id="207" name="Google Shape;207;p16"/>
          <p:cNvSpPr txBox="1">
            <a:spLocks noGrp="1"/>
          </p:cNvSpPr>
          <p:nvPr>
            <p:ph type="body" idx="1"/>
          </p:nvPr>
        </p:nvSpPr>
        <p:spPr>
          <a:xfrm>
            <a:off x="578375" y="1231042"/>
            <a:ext cx="2942700" cy="8508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lt1"/>
                </a:solidFill>
              </a:rPr>
              <a:t>  </a:t>
            </a:r>
            <a:r>
              <a:rPr lang="en-GB" sz="1200" b="1" dirty="0">
                <a:solidFill>
                  <a:schemeClr val="lt1"/>
                </a:solidFill>
              </a:rPr>
              <a:t>Content → Nodes → Tapestry</a:t>
            </a:r>
            <a:endParaRPr sz="1200" b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FFFF"/>
                </a:solidFill>
              </a:rPr>
              <a:t>See connections and overview of content</a:t>
            </a:r>
            <a:endParaRPr sz="1904" dirty="0">
              <a:solidFill>
                <a:srgbClr val="FFFFFF"/>
              </a:solidFill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644525" y="2566663"/>
            <a:ext cx="22251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"/>
          <p:cNvSpPr txBox="1"/>
          <p:nvPr/>
        </p:nvSpPr>
        <p:spPr>
          <a:xfrm>
            <a:off x="405625" y="2115047"/>
            <a:ext cx="3136024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-GB" sz="1200" dirty="0">
                <a:solidFill>
                  <a:srgbClr val="FFFFFF"/>
                </a:solidFill>
              </a:rPr>
              <a:t>Users had trouble deciding where to click next, but ultimately we decided not to implement directionality.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-GB" sz="1200" dirty="0">
                <a:solidFill>
                  <a:srgbClr val="FFFFFF"/>
                </a:solidFill>
              </a:rPr>
              <a:t>If overview, then see all content, but not the titles. If narrow focus, then lose big picture.</a:t>
            </a:r>
            <a:endParaRPr sz="1200" dirty="0">
              <a:solidFill>
                <a:srgbClr val="FFFFFF"/>
              </a:solidFill>
            </a:endParaRPr>
          </a:p>
        </p:txBody>
      </p:sp>
      <p:cxnSp>
        <p:nvCxnSpPr>
          <p:cNvPr id="210" name="Google Shape;210;p16"/>
          <p:cNvCxnSpPr>
            <a:stCxn id="204" idx="3"/>
          </p:cNvCxnSpPr>
          <p:nvPr/>
        </p:nvCxnSpPr>
        <p:spPr>
          <a:xfrm>
            <a:off x="3743624" y="2355380"/>
            <a:ext cx="5426400" cy="3855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1" name="Google Shape;211;p16"/>
          <p:cNvGrpSpPr/>
          <p:nvPr/>
        </p:nvGrpSpPr>
        <p:grpSpPr>
          <a:xfrm>
            <a:off x="5690126" y="1000847"/>
            <a:ext cx="2875499" cy="3990303"/>
            <a:chOff x="372800" y="1044017"/>
            <a:chExt cx="2942700" cy="4083557"/>
          </a:xfrm>
        </p:grpSpPr>
        <p:pic>
          <p:nvPicPr>
            <p:cNvPr id="212" name="Google Shape;212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2800" y="1044017"/>
              <a:ext cx="2942700" cy="1811884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13" name="Google Shape;213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2800" y="3312800"/>
              <a:ext cx="2942700" cy="1814773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4" name="Google Shape;214;p16"/>
            <p:cNvSpPr/>
            <p:nvPr/>
          </p:nvSpPr>
          <p:spPr>
            <a:xfrm>
              <a:off x="1702550" y="2855900"/>
              <a:ext cx="283200" cy="525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5" name="Google Shape;215;p16"/>
          <p:cNvPicPr preferRelativeResize="0"/>
          <p:nvPr/>
        </p:nvPicPr>
        <p:blipFill rotWithShape="1">
          <a:blip r:embed="rId6">
            <a:alphaModFix/>
          </a:blip>
          <a:srcRect l="14820" t="20370" r="23606" b="17824"/>
          <a:stretch/>
        </p:blipFill>
        <p:spPr>
          <a:xfrm rot="10800000" flipH="1">
            <a:off x="98800" y="4359220"/>
            <a:ext cx="522375" cy="602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16"/>
          <p:cNvCxnSpPr/>
          <p:nvPr/>
        </p:nvCxnSpPr>
        <p:spPr>
          <a:xfrm flipH="1">
            <a:off x="474375" y="3615900"/>
            <a:ext cx="548100" cy="864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13CA9F-8473-1848-809E-3F8CC4A83A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7"/>
          <p:cNvPicPr preferRelativeResize="0"/>
          <p:nvPr/>
        </p:nvPicPr>
        <p:blipFill rotWithShape="1">
          <a:blip r:embed="rId3">
            <a:alphaModFix/>
          </a:blip>
          <a:srcRect l="14682" t="8850" r="14320" b="6618"/>
          <a:stretch/>
        </p:blipFill>
        <p:spPr>
          <a:xfrm>
            <a:off x="2847000" y="612213"/>
            <a:ext cx="3755893" cy="423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7"/>
          <p:cNvSpPr/>
          <p:nvPr/>
        </p:nvSpPr>
        <p:spPr>
          <a:xfrm>
            <a:off x="785400" y="274725"/>
            <a:ext cx="2061600" cy="630000"/>
          </a:xfrm>
          <a:prstGeom prst="roundRect">
            <a:avLst>
              <a:gd name="adj" fmla="val 16667"/>
            </a:avLst>
          </a:prstGeom>
          <a:solidFill>
            <a:srgbClr val="2C3E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title"/>
          </p:nvPr>
        </p:nvSpPr>
        <p:spPr>
          <a:xfrm>
            <a:off x="805050" y="231225"/>
            <a:ext cx="2022300" cy="717000"/>
          </a:xfrm>
          <a:prstGeom prst="rect">
            <a:avLst/>
          </a:prstGeom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420" b="1">
                <a:solidFill>
                  <a:srgbClr val="FFFFFF"/>
                </a:solidFill>
              </a:rPr>
              <a:t>DEFINE </a:t>
            </a:r>
            <a:endParaRPr sz="3420" b="1">
              <a:solidFill>
                <a:srgbClr val="FFFFFF"/>
              </a:solidFill>
            </a:endParaRPr>
          </a:p>
        </p:txBody>
      </p:sp>
      <p:sp>
        <p:nvSpPr>
          <p:cNvPr id="225" name="Google Shape;225;p17"/>
          <p:cNvSpPr txBox="1">
            <a:spLocks noGrp="1"/>
          </p:cNvSpPr>
          <p:nvPr>
            <p:ph type="body" idx="1"/>
          </p:nvPr>
        </p:nvSpPr>
        <p:spPr>
          <a:xfrm>
            <a:off x="3352125" y="1638300"/>
            <a:ext cx="2835600" cy="26769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1">
                <a:solidFill>
                  <a:srgbClr val="FFFFFF"/>
                </a:solidFill>
              </a:rPr>
              <a:t>Research Question</a:t>
            </a:r>
            <a:r>
              <a:rPr lang="en-GB" sz="1700">
                <a:solidFill>
                  <a:srgbClr val="FFFFFF"/>
                </a:solidFill>
              </a:rPr>
              <a:t>: </a:t>
            </a:r>
            <a:endParaRPr sz="17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rgbClr val="FFFFFF"/>
                </a:solidFill>
              </a:rPr>
              <a:t>Which specific features and visualizations of the tool will optimize user navigation and understanding of hierarchy in Tapestry? </a:t>
            </a:r>
            <a:endParaRPr sz="1700"/>
          </a:p>
        </p:txBody>
      </p:sp>
      <p:pic>
        <p:nvPicPr>
          <p:cNvPr id="226" name="Google Shape;22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7075" y="25525"/>
            <a:ext cx="18954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7"/>
          <p:cNvSpPr txBox="1"/>
          <p:nvPr/>
        </p:nvSpPr>
        <p:spPr>
          <a:xfrm>
            <a:off x="7713313" y="322450"/>
            <a:ext cx="721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</a:rPr>
              <a:t>?</a:t>
            </a:r>
            <a:endParaRPr sz="6000">
              <a:solidFill>
                <a:srgbClr val="FFFFFF"/>
              </a:solidFill>
            </a:endParaRPr>
          </a:p>
        </p:txBody>
      </p:sp>
      <p:cxnSp>
        <p:nvCxnSpPr>
          <p:cNvPr id="228" name="Google Shape;228;p17"/>
          <p:cNvCxnSpPr>
            <a:cxnSpLocks/>
          </p:cNvCxnSpPr>
          <p:nvPr/>
        </p:nvCxnSpPr>
        <p:spPr>
          <a:xfrm flipV="1">
            <a:off x="6309475" y="1212112"/>
            <a:ext cx="1154581" cy="574489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9" name="Google Shape;22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7200" y="4137375"/>
            <a:ext cx="915350" cy="1006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17"/>
          <p:cNvCxnSpPr/>
          <p:nvPr/>
        </p:nvCxnSpPr>
        <p:spPr>
          <a:xfrm>
            <a:off x="6356500" y="3648400"/>
            <a:ext cx="1918200" cy="921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7"/>
          <p:cNvCxnSpPr>
            <a:cxnSpLocks/>
          </p:cNvCxnSpPr>
          <p:nvPr/>
        </p:nvCxnSpPr>
        <p:spPr>
          <a:xfrm flipV="1">
            <a:off x="2361050" y="3965944"/>
            <a:ext cx="991075" cy="1209857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17"/>
          <p:cNvCxnSpPr>
            <a:cxnSpLocks/>
          </p:cNvCxnSpPr>
          <p:nvPr/>
        </p:nvCxnSpPr>
        <p:spPr>
          <a:xfrm>
            <a:off x="0" y="1817169"/>
            <a:ext cx="2891481" cy="688781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8E2125B-C00C-BD46-9CA7-D55959F8B6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025" y="857002"/>
            <a:ext cx="4077549" cy="435524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8"/>
          <p:cNvSpPr txBox="1"/>
          <p:nvPr/>
        </p:nvSpPr>
        <p:spPr>
          <a:xfrm>
            <a:off x="3556686" y="1409288"/>
            <a:ext cx="241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dirty="0">
                <a:solidFill>
                  <a:srgbClr val="FFFFFF"/>
                </a:solidFill>
              </a:rPr>
              <a:t>Mockups</a:t>
            </a:r>
            <a:r>
              <a:rPr lang="en-GB" sz="1300" dirty="0">
                <a:solidFill>
                  <a:srgbClr val="FFFFFF"/>
                </a:solidFill>
              </a:rPr>
              <a:t> - combination of:</a:t>
            </a:r>
            <a:endParaRPr sz="1300" dirty="0">
              <a:solidFill>
                <a:srgbClr val="FFFFFF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</a:pPr>
            <a:r>
              <a:rPr lang="en-GB" sz="1300" dirty="0">
                <a:solidFill>
                  <a:srgbClr val="FFFFFF"/>
                </a:solidFill>
              </a:rPr>
              <a:t>3 features</a:t>
            </a:r>
            <a:endParaRPr sz="1300" dirty="0">
              <a:solidFill>
                <a:srgbClr val="FFFFFF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</a:pPr>
            <a:r>
              <a:rPr lang="en-GB" sz="1300" dirty="0">
                <a:solidFill>
                  <a:srgbClr val="FFFFFF"/>
                </a:solidFill>
              </a:rPr>
              <a:t>3 visualization types</a:t>
            </a:r>
            <a:endParaRPr sz="1300" dirty="0">
              <a:solidFill>
                <a:srgbClr val="FFFFFF"/>
              </a:solidFill>
            </a:endParaRPr>
          </a:p>
        </p:txBody>
      </p:sp>
      <p:grpSp>
        <p:nvGrpSpPr>
          <p:cNvPr id="239" name="Google Shape;239;p18"/>
          <p:cNvGrpSpPr/>
          <p:nvPr/>
        </p:nvGrpSpPr>
        <p:grpSpPr>
          <a:xfrm>
            <a:off x="885253" y="138575"/>
            <a:ext cx="837309" cy="369300"/>
            <a:chOff x="1027078" y="111450"/>
            <a:chExt cx="837309" cy="369300"/>
          </a:xfrm>
        </p:grpSpPr>
        <p:sp>
          <p:nvSpPr>
            <p:cNvPr id="240" name="Google Shape;240;p18"/>
            <p:cNvSpPr/>
            <p:nvPr/>
          </p:nvSpPr>
          <p:spPr>
            <a:xfrm>
              <a:off x="1027087" y="152399"/>
              <a:ext cx="837300" cy="256800"/>
            </a:xfrm>
            <a:prstGeom prst="roundRect">
              <a:avLst>
                <a:gd name="adj" fmla="val 16667"/>
              </a:avLst>
            </a:prstGeom>
            <a:solidFill>
              <a:srgbClr val="66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8"/>
            <p:cNvSpPr txBox="1"/>
            <p:nvPr/>
          </p:nvSpPr>
          <p:spPr>
            <a:xfrm>
              <a:off x="1027078" y="111450"/>
              <a:ext cx="837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rgbClr val="FFFFFF"/>
                  </a:solidFill>
                </a:rPr>
                <a:t>Mini Map</a:t>
              </a:r>
              <a:endParaRPr sz="1200" b="1">
                <a:solidFill>
                  <a:srgbClr val="FFFFFF"/>
                </a:solidFill>
              </a:endParaRPr>
            </a:p>
          </p:txBody>
        </p:sp>
      </p:grpSp>
      <p:pic>
        <p:nvPicPr>
          <p:cNvPr id="243" name="Google Shape;243;p18"/>
          <p:cNvPicPr preferRelativeResize="0"/>
          <p:nvPr/>
        </p:nvPicPr>
        <p:blipFill rotWithShape="1">
          <a:blip r:embed="rId4">
            <a:alphaModFix/>
          </a:blip>
          <a:srcRect l="33450" t="45153" r="29521" b="9038"/>
          <a:stretch/>
        </p:blipFill>
        <p:spPr>
          <a:xfrm>
            <a:off x="391549" y="2323523"/>
            <a:ext cx="1824701" cy="126980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44" name="Google Shape;244;p18"/>
          <p:cNvGrpSpPr/>
          <p:nvPr/>
        </p:nvGrpSpPr>
        <p:grpSpPr>
          <a:xfrm>
            <a:off x="829901" y="1955125"/>
            <a:ext cx="948000" cy="369300"/>
            <a:chOff x="971739" y="96150"/>
            <a:chExt cx="948000" cy="369300"/>
          </a:xfrm>
        </p:grpSpPr>
        <p:sp>
          <p:nvSpPr>
            <p:cNvPr id="245" name="Google Shape;245;p18"/>
            <p:cNvSpPr/>
            <p:nvPr/>
          </p:nvSpPr>
          <p:spPr>
            <a:xfrm>
              <a:off x="1027087" y="152399"/>
              <a:ext cx="837300" cy="256800"/>
            </a:xfrm>
            <a:prstGeom prst="roundRect">
              <a:avLst>
                <a:gd name="adj" fmla="val 16667"/>
              </a:avLst>
            </a:prstGeom>
            <a:solidFill>
              <a:srgbClr val="66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8"/>
            <p:cNvSpPr txBox="1"/>
            <p:nvPr/>
          </p:nvSpPr>
          <p:spPr>
            <a:xfrm>
              <a:off x="971739" y="96150"/>
              <a:ext cx="948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rgbClr val="FFFFFF"/>
                  </a:solidFill>
                </a:rPr>
                <a:t>Magnifier</a:t>
              </a:r>
              <a:endParaRPr sz="1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247" name="Google Shape;247;p18"/>
          <p:cNvGrpSpPr/>
          <p:nvPr/>
        </p:nvGrpSpPr>
        <p:grpSpPr>
          <a:xfrm>
            <a:off x="885253" y="3726488"/>
            <a:ext cx="837309" cy="369300"/>
            <a:chOff x="1027078" y="111450"/>
            <a:chExt cx="837309" cy="369300"/>
          </a:xfrm>
        </p:grpSpPr>
        <p:sp>
          <p:nvSpPr>
            <p:cNvPr id="248" name="Google Shape;248;p18"/>
            <p:cNvSpPr/>
            <p:nvPr/>
          </p:nvSpPr>
          <p:spPr>
            <a:xfrm>
              <a:off x="1027087" y="152399"/>
              <a:ext cx="837300" cy="256800"/>
            </a:xfrm>
            <a:prstGeom prst="roundRect">
              <a:avLst>
                <a:gd name="adj" fmla="val 16667"/>
              </a:avLst>
            </a:prstGeom>
            <a:solidFill>
              <a:srgbClr val="66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8"/>
            <p:cNvSpPr txBox="1"/>
            <p:nvPr/>
          </p:nvSpPr>
          <p:spPr>
            <a:xfrm>
              <a:off x="1027078" y="111450"/>
              <a:ext cx="837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rgbClr val="FFFFFF"/>
                  </a:solidFill>
                </a:rPr>
                <a:t>Zoom</a:t>
              </a:r>
              <a:endParaRPr sz="1200" b="1">
                <a:solidFill>
                  <a:srgbClr val="FFFFFF"/>
                </a:solidFill>
              </a:endParaRPr>
            </a:p>
          </p:txBody>
        </p:sp>
      </p:grpSp>
      <p:pic>
        <p:nvPicPr>
          <p:cNvPr id="250" name="Google Shape;250;p18"/>
          <p:cNvPicPr preferRelativeResize="0"/>
          <p:nvPr/>
        </p:nvPicPr>
        <p:blipFill rotWithShape="1">
          <a:blip r:embed="rId5">
            <a:alphaModFix/>
          </a:blip>
          <a:srcRect l="23201" r="10678"/>
          <a:stretch/>
        </p:blipFill>
        <p:spPr>
          <a:xfrm>
            <a:off x="7280750" y="3898300"/>
            <a:ext cx="1423848" cy="121122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1" name="Google Shape;251;p18"/>
          <p:cNvSpPr/>
          <p:nvPr/>
        </p:nvSpPr>
        <p:spPr>
          <a:xfrm>
            <a:off x="7375950" y="3564375"/>
            <a:ext cx="1262100" cy="2568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"/>
          <p:cNvSpPr/>
          <p:nvPr/>
        </p:nvSpPr>
        <p:spPr>
          <a:xfrm>
            <a:off x="7566449" y="194837"/>
            <a:ext cx="837300" cy="2568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4765" y="2350112"/>
            <a:ext cx="1920662" cy="1080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4" name="Google Shape;254;p18"/>
          <p:cNvSpPr/>
          <p:nvPr/>
        </p:nvSpPr>
        <p:spPr>
          <a:xfrm>
            <a:off x="7273200" y="1932950"/>
            <a:ext cx="1423800" cy="3207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5" name="Google Shape;25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1562" y="551638"/>
            <a:ext cx="1824675" cy="13020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6" name="Google Shape;256;p18"/>
          <p:cNvSpPr/>
          <p:nvPr/>
        </p:nvSpPr>
        <p:spPr>
          <a:xfrm>
            <a:off x="3405850" y="138575"/>
            <a:ext cx="2324100" cy="642000"/>
          </a:xfrm>
          <a:prstGeom prst="roundRect">
            <a:avLst>
              <a:gd name="adj" fmla="val 16667"/>
            </a:avLst>
          </a:prstGeom>
          <a:solidFill>
            <a:srgbClr val="2C3E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8"/>
          <p:cNvSpPr txBox="1">
            <a:spLocks noGrp="1"/>
          </p:cNvSpPr>
          <p:nvPr>
            <p:ph type="title"/>
          </p:nvPr>
        </p:nvSpPr>
        <p:spPr>
          <a:xfrm>
            <a:off x="3562000" y="105725"/>
            <a:ext cx="2011800" cy="707700"/>
          </a:xfrm>
          <a:prstGeom prst="rect">
            <a:avLst/>
          </a:prstGeom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420" b="1">
                <a:solidFill>
                  <a:srgbClr val="FFFFFF"/>
                </a:solidFill>
              </a:rPr>
              <a:t>IDEATE</a:t>
            </a:r>
            <a:endParaRPr sz="3420" b="1">
              <a:solidFill>
                <a:srgbClr val="FFFFFF"/>
              </a:solidFill>
            </a:endParaRPr>
          </a:p>
        </p:txBody>
      </p:sp>
      <p:sp>
        <p:nvSpPr>
          <p:cNvPr id="258" name="Google Shape;258;p18"/>
          <p:cNvSpPr txBox="1"/>
          <p:nvPr/>
        </p:nvSpPr>
        <p:spPr>
          <a:xfrm>
            <a:off x="7566453" y="138563"/>
            <a:ext cx="83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FFFFF"/>
                </a:solidFill>
              </a:rPr>
              <a:t>Halo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259" name="Google Shape;259;p18"/>
          <p:cNvSpPr txBox="1"/>
          <p:nvPr/>
        </p:nvSpPr>
        <p:spPr>
          <a:xfrm>
            <a:off x="7316013" y="1882288"/>
            <a:ext cx="135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FFFFF"/>
                </a:solidFill>
              </a:rPr>
              <a:t>Neighbourhood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260" name="Google Shape;260;p18"/>
          <p:cNvSpPr txBox="1"/>
          <p:nvPr/>
        </p:nvSpPr>
        <p:spPr>
          <a:xfrm>
            <a:off x="7437900" y="3479750"/>
            <a:ext cx="113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FFFFF"/>
                </a:solidFill>
              </a:rPr>
              <a:t>Greyed Out</a:t>
            </a:r>
            <a:endParaRPr sz="1200" b="1">
              <a:solidFill>
                <a:srgbClr val="FFFFFF"/>
              </a:solidFill>
            </a:endParaRPr>
          </a:p>
        </p:txBody>
      </p:sp>
      <p:pic>
        <p:nvPicPr>
          <p:cNvPr id="261" name="Google Shape;26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3600" y="4063152"/>
            <a:ext cx="1920648" cy="108034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62" name="Google Shape;262;p18"/>
          <p:cNvCxnSpPr/>
          <p:nvPr/>
        </p:nvCxnSpPr>
        <p:spPr>
          <a:xfrm rot="10800000" flipH="1">
            <a:off x="6055250" y="-9900"/>
            <a:ext cx="1185900" cy="1443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3" name="Google Shape;263;p18"/>
          <p:cNvSpPr txBox="1"/>
          <p:nvPr/>
        </p:nvSpPr>
        <p:spPr>
          <a:xfrm>
            <a:off x="3416849" y="2239445"/>
            <a:ext cx="1447863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FFFFFF"/>
                </a:solidFill>
              </a:rPr>
              <a:t>X.1, X.2</a:t>
            </a: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FFFF"/>
                </a:solidFill>
              </a:rPr>
              <a:t>Preference</a:t>
            </a:r>
            <a:endParaRPr sz="12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FFFFFF"/>
                </a:solidFill>
              </a:rPr>
              <a:t>X.3, X.4</a:t>
            </a: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FFFF"/>
                </a:solidFill>
              </a:rPr>
              <a:t>Preference</a:t>
            </a:r>
            <a:endParaRPr sz="12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FFFFFF"/>
                </a:solidFill>
              </a:rPr>
              <a:t>X.1, X.2, X.3, X.4</a:t>
            </a: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FFFF"/>
                </a:solidFill>
              </a:rPr>
              <a:t>Preference</a:t>
            </a:r>
            <a:endParaRPr sz="1200" b="1" dirty="0">
              <a:solidFill>
                <a:srgbClr val="FFFFFF"/>
              </a:solidFill>
            </a:endParaRPr>
          </a:p>
        </p:txBody>
      </p:sp>
      <p:sp>
        <p:nvSpPr>
          <p:cNvPr id="264" name="Google Shape;264;p18"/>
          <p:cNvSpPr txBox="1"/>
          <p:nvPr/>
        </p:nvSpPr>
        <p:spPr>
          <a:xfrm>
            <a:off x="4880665" y="2219770"/>
            <a:ext cx="1421276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lt1"/>
                </a:solidFill>
              </a:rPr>
              <a:t>X.5, X.6</a:t>
            </a:r>
            <a:endParaRPr sz="1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lt1"/>
                </a:solidFill>
              </a:rPr>
              <a:t>Preference</a:t>
            </a:r>
            <a:endParaRPr sz="12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lt1"/>
                </a:solidFill>
              </a:rPr>
              <a:t>X.7, X.8</a:t>
            </a:r>
            <a:endParaRPr sz="1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lt1"/>
                </a:solidFill>
              </a:rPr>
              <a:t>Preference</a:t>
            </a:r>
            <a:endParaRPr sz="12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lt1"/>
                </a:solidFill>
              </a:rPr>
              <a:t>X.5, X.6, X.7, X.8</a:t>
            </a:r>
            <a:endParaRPr sz="1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lt1"/>
                </a:solidFill>
              </a:rPr>
              <a:t>Preference</a:t>
            </a:r>
            <a:endParaRPr sz="1200" b="1" dirty="0">
              <a:solidFill>
                <a:schemeClr val="lt1"/>
              </a:solidFill>
            </a:endParaRPr>
          </a:p>
        </p:txBody>
      </p:sp>
      <p:sp>
        <p:nvSpPr>
          <p:cNvPr id="265" name="Google Shape;265;p18"/>
          <p:cNvSpPr txBox="1"/>
          <p:nvPr/>
        </p:nvSpPr>
        <p:spPr>
          <a:xfrm>
            <a:off x="3433650" y="3722450"/>
            <a:ext cx="257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</a:rPr>
              <a:t>X.1, X.2, X.3, X.4,X.5, X.6, X.7, X.8 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</a:rPr>
              <a:t>Preference</a:t>
            </a:r>
            <a:endParaRPr sz="1600"/>
          </a:p>
        </p:txBody>
      </p:sp>
      <p:cxnSp>
        <p:nvCxnSpPr>
          <p:cNvPr id="236" name="Google Shape;236;p18"/>
          <p:cNvCxnSpPr>
            <a:cxnSpLocks/>
          </p:cNvCxnSpPr>
          <p:nvPr/>
        </p:nvCxnSpPr>
        <p:spPr>
          <a:xfrm flipV="1">
            <a:off x="6453963" y="338300"/>
            <a:ext cx="2716187" cy="159465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2" name="Google Shape;242;p18"/>
          <p:cNvPicPr preferRelativeResize="0"/>
          <p:nvPr/>
        </p:nvPicPr>
        <p:blipFill rotWithShape="1">
          <a:blip r:embed="rId9">
            <a:alphaModFix/>
          </a:blip>
          <a:srcRect l="23740" r="9964"/>
          <a:stretch/>
        </p:blipFill>
        <p:spPr>
          <a:xfrm>
            <a:off x="7225339" y="515938"/>
            <a:ext cx="1534675" cy="130205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D38BB8-CE83-F341-9253-DCB58BEE55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9"/>
          <p:cNvPicPr preferRelativeResize="0"/>
          <p:nvPr/>
        </p:nvPicPr>
        <p:blipFill rotWithShape="1">
          <a:blip r:embed="rId3">
            <a:alphaModFix/>
          </a:blip>
          <a:srcRect l="14682" t="8850" r="14320" b="6618"/>
          <a:stretch/>
        </p:blipFill>
        <p:spPr>
          <a:xfrm>
            <a:off x="113925" y="2043251"/>
            <a:ext cx="2446375" cy="275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5189" y="758350"/>
            <a:ext cx="2341034" cy="250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5225" y="2870213"/>
            <a:ext cx="2137199" cy="228276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9"/>
          <p:cNvSpPr txBox="1"/>
          <p:nvPr/>
        </p:nvSpPr>
        <p:spPr>
          <a:xfrm>
            <a:off x="358250" y="2888575"/>
            <a:ext cx="2137200" cy="9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</a:rPr>
              <a:t>Walkthrough Tapestry  </a:t>
            </a:r>
            <a:endParaRPr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- Navigating a tapestry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- Opening nodes 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274" name="Google Shape;274;p19"/>
          <p:cNvSpPr txBox="1"/>
          <p:nvPr/>
        </p:nvSpPr>
        <p:spPr>
          <a:xfrm>
            <a:off x="76200" y="2096850"/>
            <a:ext cx="585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C3E50"/>
                </a:solidFill>
              </a:rPr>
              <a:t>1</a:t>
            </a:r>
            <a:endParaRPr sz="2400">
              <a:solidFill>
                <a:srgbClr val="2C3E50"/>
              </a:solidFill>
            </a:endParaRPr>
          </a:p>
        </p:txBody>
      </p:sp>
      <p:pic>
        <p:nvPicPr>
          <p:cNvPr id="275" name="Google Shape;27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5600" y="376691"/>
            <a:ext cx="2137199" cy="228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0625" y="2870252"/>
            <a:ext cx="2137199" cy="228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9"/>
          <p:cNvSpPr/>
          <p:nvPr/>
        </p:nvSpPr>
        <p:spPr>
          <a:xfrm>
            <a:off x="5249350" y="84450"/>
            <a:ext cx="3763200" cy="554100"/>
          </a:xfrm>
          <a:prstGeom prst="roundRect">
            <a:avLst>
              <a:gd name="adj" fmla="val 16667"/>
            </a:avLst>
          </a:prstGeom>
          <a:solidFill>
            <a:srgbClr val="2C3E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9"/>
          <p:cNvSpPr txBox="1">
            <a:spLocks noGrp="1"/>
          </p:cNvSpPr>
          <p:nvPr>
            <p:ph type="title"/>
          </p:nvPr>
        </p:nvSpPr>
        <p:spPr>
          <a:xfrm>
            <a:off x="5358325" y="57525"/>
            <a:ext cx="3584100" cy="793500"/>
          </a:xfrm>
          <a:prstGeom prst="rect">
            <a:avLst/>
          </a:prstGeom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600" b="1">
                <a:solidFill>
                  <a:srgbClr val="FFFFFF"/>
                </a:solidFill>
              </a:rPr>
              <a:t>PROTOTYPE &amp; TEST</a:t>
            </a:r>
            <a:endParaRPr sz="3820" b="1">
              <a:solidFill>
                <a:srgbClr val="FFFFFF"/>
              </a:solidFill>
            </a:endParaRPr>
          </a:p>
        </p:txBody>
      </p:sp>
      <p:sp>
        <p:nvSpPr>
          <p:cNvPr id="279" name="Google Shape;279;p19"/>
          <p:cNvSpPr txBox="1">
            <a:spLocks noGrp="1"/>
          </p:cNvSpPr>
          <p:nvPr>
            <p:ph type="body" idx="1"/>
          </p:nvPr>
        </p:nvSpPr>
        <p:spPr>
          <a:xfrm>
            <a:off x="5227803" y="1088300"/>
            <a:ext cx="1864800" cy="20583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01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05000"/>
              </a:lnSpc>
              <a:buSzPts val="1018"/>
              <a:buNone/>
            </a:pPr>
            <a:r>
              <a:rPr lang="en-GB" sz="1010" dirty="0">
                <a:solidFill>
                  <a:srgbClr val="FFFFFF"/>
                </a:solidFill>
              </a:rPr>
              <a:t> </a:t>
            </a:r>
            <a:r>
              <a:rPr lang="en-GB" sz="1100" b="1" dirty="0">
                <a:solidFill>
                  <a:srgbClr val="FFFFFF"/>
                </a:solidFill>
              </a:rPr>
              <a:t>Comparing Mockups</a:t>
            </a: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GB" sz="1102" dirty="0">
                <a:solidFill>
                  <a:srgbClr val="FFFFFF"/>
                </a:solidFill>
              </a:rPr>
              <a:t>- Combinations of visualization and feature types </a:t>
            </a:r>
            <a:endParaRPr sz="1102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GB" sz="1102" dirty="0">
                <a:solidFill>
                  <a:srgbClr val="FFFFFF"/>
                </a:solidFill>
              </a:rPr>
              <a:t>- Ratings and preference scores</a:t>
            </a:r>
            <a:endParaRPr sz="1102" dirty="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565" dirty="0">
              <a:solidFill>
                <a:srgbClr val="000000"/>
              </a:solidFill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3091275" y="2775450"/>
            <a:ext cx="585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C3E50"/>
                </a:solidFill>
              </a:rPr>
              <a:t>3</a:t>
            </a:r>
            <a:endParaRPr sz="2400">
              <a:solidFill>
                <a:srgbClr val="2C3E50"/>
              </a:solidFill>
            </a:endParaRPr>
          </a:p>
        </p:txBody>
      </p:sp>
      <p:sp>
        <p:nvSpPr>
          <p:cNvPr id="281" name="Google Shape;281;p19"/>
          <p:cNvSpPr txBox="1"/>
          <p:nvPr/>
        </p:nvSpPr>
        <p:spPr>
          <a:xfrm>
            <a:off x="2375600" y="177225"/>
            <a:ext cx="585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C3E50"/>
                </a:solidFill>
              </a:rPr>
              <a:t>2</a:t>
            </a:r>
            <a:endParaRPr sz="2400">
              <a:solidFill>
                <a:srgbClr val="2C3E50"/>
              </a:solidFill>
            </a:endParaRPr>
          </a:p>
        </p:txBody>
      </p:sp>
      <p:sp>
        <p:nvSpPr>
          <p:cNvPr id="282" name="Google Shape;282;p19"/>
          <p:cNvSpPr txBox="1"/>
          <p:nvPr/>
        </p:nvSpPr>
        <p:spPr>
          <a:xfrm>
            <a:off x="2618400" y="758350"/>
            <a:ext cx="17220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FFFFFF"/>
                </a:solidFill>
              </a:rPr>
              <a:t>Disabilities Module Task </a:t>
            </a:r>
            <a:endParaRPr sz="1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</a:rPr>
              <a:t>- Evoking “Large Tapestries Problem”</a:t>
            </a: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</a:rPr>
              <a:t>- Navigating nodes</a:t>
            </a: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</a:rPr>
              <a:t>- Node-related questions</a:t>
            </a: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</a:rPr>
              <a:t>- Short-answer questions 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3525913" y="3258850"/>
            <a:ext cx="1745100" cy="1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FFFF"/>
                </a:solidFill>
              </a:rPr>
              <a:t>Videos of Interactive Mockups </a:t>
            </a:r>
            <a:endParaRPr sz="11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FFFFFF"/>
                </a:solidFill>
              </a:rPr>
              <a:t>- Displaying visualization and feature types</a:t>
            </a:r>
            <a:endParaRPr sz="11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FFFFFF"/>
                </a:solidFill>
              </a:rPr>
              <a:t>- Ratings and preference scores </a:t>
            </a:r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284" name="Google Shape;284;p19"/>
          <p:cNvSpPr txBox="1"/>
          <p:nvPr/>
        </p:nvSpPr>
        <p:spPr>
          <a:xfrm>
            <a:off x="7112865" y="3383900"/>
            <a:ext cx="18648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FFFF"/>
                </a:solidFill>
              </a:rPr>
              <a:t>Final Short-Answer Questions</a:t>
            </a:r>
            <a:endParaRPr sz="11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FFFFFF"/>
                </a:solidFill>
              </a:rPr>
              <a:t>- Best solution</a:t>
            </a:r>
            <a:endParaRPr sz="11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FFFFFF"/>
                </a:solidFill>
              </a:rPr>
              <a:t>- Issues that arose </a:t>
            </a:r>
            <a:endParaRPr sz="11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FFFFFF"/>
                </a:solidFill>
              </a:rPr>
              <a:t>- Missing features </a:t>
            </a:r>
            <a:endParaRPr sz="1100" dirty="0"/>
          </a:p>
        </p:txBody>
      </p:sp>
      <p:sp>
        <p:nvSpPr>
          <p:cNvPr id="285" name="Google Shape;285;p19"/>
          <p:cNvSpPr txBox="1"/>
          <p:nvPr/>
        </p:nvSpPr>
        <p:spPr>
          <a:xfrm>
            <a:off x="4767262" y="680150"/>
            <a:ext cx="33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C3E50"/>
                </a:solidFill>
              </a:rPr>
              <a:t>4</a:t>
            </a:r>
            <a:endParaRPr sz="2400">
              <a:solidFill>
                <a:srgbClr val="2C3E50"/>
              </a:solidFill>
            </a:endParaRPr>
          </a:p>
        </p:txBody>
      </p:sp>
      <p:sp>
        <p:nvSpPr>
          <p:cNvPr id="286" name="Google Shape;286;p19"/>
          <p:cNvSpPr txBox="1"/>
          <p:nvPr/>
        </p:nvSpPr>
        <p:spPr>
          <a:xfrm>
            <a:off x="6426175" y="3146000"/>
            <a:ext cx="585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C3E50"/>
                </a:solidFill>
              </a:rPr>
              <a:t>5</a:t>
            </a:r>
            <a:endParaRPr sz="2400">
              <a:solidFill>
                <a:srgbClr val="2C3E50"/>
              </a:solidFill>
            </a:endParaRPr>
          </a:p>
        </p:txBody>
      </p:sp>
      <p:pic>
        <p:nvPicPr>
          <p:cNvPr id="287" name="Google Shape;28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775" y="452900"/>
            <a:ext cx="2023052" cy="1394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9" name="Google Shape;289;p19"/>
          <p:cNvCxnSpPr>
            <a:cxnSpLocks/>
          </p:cNvCxnSpPr>
          <p:nvPr/>
        </p:nvCxnSpPr>
        <p:spPr>
          <a:xfrm>
            <a:off x="3980106" y="2352398"/>
            <a:ext cx="170739" cy="56912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19"/>
          <p:cNvCxnSpPr>
            <a:cxnSpLocks/>
          </p:cNvCxnSpPr>
          <p:nvPr/>
        </p:nvCxnSpPr>
        <p:spPr>
          <a:xfrm flipV="1">
            <a:off x="5000744" y="2814850"/>
            <a:ext cx="304906" cy="33115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19"/>
          <p:cNvCxnSpPr/>
          <p:nvPr/>
        </p:nvCxnSpPr>
        <p:spPr>
          <a:xfrm>
            <a:off x="6781225" y="2763675"/>
            <a:ext cx="435000" cy="409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92" name="Google Shape;292;p19"/>
          <p:cNvGrpSpPr/>
          <p:nvPr/>
        </p:nvGrpSpPr>
        <p:grpSpPr>
          <a:xfrm>
            <a:off x="5299073" y="4273401"/>
            <a:ext cx="895008" cy="755811"/>
            <a:chOff x="3507350" y="2360175"/>
            <a:chExt cx="796058" cy="690175"/>
          </a:xfrm>
        </p:grpSpPr>
        <p:pic>
          <p:nvPicPr>
            <p:cNvPr id="293" name="Google Shape;293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53238" y="2665450"/>
              <a:ext cx="350170" cy="384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4" name="Google Shape;294;p19"/>
            <p:cNvCxnSpPr/>
            <p:nvPr/>
          </p:nvCxnSpPr>
          <p:spPr>
            <a:xfrm>
              <a:off x="3507350" y="2360175"/>
              <a:ext cx="531900" cy="456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95" name="Google Shape;295;p19"/>
          <p:cNvCxnSpPr/>
          <p:nvPr/>
        </p:nvCxnSpPr>
        <p:spPr>
          <a:xfrm rot="10800000" flipH="1">
            <a:off x="-295025" y="4090325"/>
            <a:ext cx="642900" cy="432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6" name="Google Shape;29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1976" y="758350"/>
            <a:ext cx="1745100" cy="20586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Google Shape;288;p19"/>
          <p:cNvCxnSpPr>
            <a:cxnSpLocks/>
          </p:cNvCxnSpPr>
          <p:nvPr/>
        </p:nvCxnSpPr>
        <p:spPr>
          <a:xfrm flipV="1">
            <a:off x="2231827" y="2162689"/>
            <a:ext cx="435489" cy="440126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A653CB-1413-F84B-9A69-458D26C1E7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0"/>
          <p:cNvPicPr preferRelativeResize="0"/>
          <p:nvPr/>
        </p:nvPicPr>
        <p:blipFill rotWithShape="1">
          <a:blip r:embed="rId3">
            <a:alphaModFix/>
          </a:blip>
          <a:srcRect l="14682" t="8850" r="14320" b="6618"/>
          <a:stretch/>
        </p:blipFill>
        <p:spPr>
          <a:xfrm>
            <a:off x="3825951" y="1236025"/>
            <a:ext cx="3432850" cy="38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0"/>
          <p:cNvSpPr/>
          <p:nvPr/>
        </p:nvSpPr>
        <p:spPr>
          <a:xfrm>
            <a:off x="4109025" y="287575"/>
            <a:ext cx="1493700" cy="57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595959"/>
                </a:solidFill>
              </a:rPr>
              <a:t>Findings</a:t>
            </a:r>
            <a:endParaRPr sz="2200">
              <a:solidFill>
                <a:srgbClr val="595959"/>
              </a:solidFill>
            </a:endParaRPr>
          </a:p>
        </p:txBody>
      </p:sp>
      <p:grpSp>
        <p:nvGrpSpPr>
          <p:cNvPr id="304" name="Google Shape;304;p20"/>
          <p:cNvGrpSpPr/>
          <p:nvPr/>
        </p:nvGrpSpPr>
        <p:grpSpPr>
          <a:xfrm>
            <a:off x="6777740" y="76212"/>
            <a:ext cx="2290051" cy="2445999"/>
            <a:chOff x="581100" y="2128123"/>
            <a:chExt cx="2772124" cy="2960900"/>
          </a:xfrm>
        </p:grpSpPr>
        <p:pic>
          <p:nvPicPr>
            <p:cNvPr id="305" name="Google Shape;305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1100" y="2128123"/>
              <a:ext cx="2772124" cy="2960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Google Shape;306;p20"/>
            <p:cNvSpPr txBox="1"/>
            <p:nvPr/>
          </p:nvSpPr>
          <p:spPr>
            <a:xfrm>
              <a:off x="1212310" y="2400189"/>
              <a:ext cx="1689600" cy="74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</a:rPr>
                <a:t>Method of Data Analysis </a:t>
              </a:r>
              <a:endParaRPr b="1">
                <a:solidFill>
                  <a:srgbClr val="FFFFFF"/>
                </a:solidFill>
              </a:endParaRPr>
            </a:p>
          </p:txBody>
        </p:sp>
        <p:sp>
          <p:nvSpPr>
            <p:cNvPr id="307" name="Google Shape;307;p20"/>
            <p:cNvSpPr txBox="1"/>
            <p:nvPr/>
          </p:nvSpPr>
          <p:spPr>
            <a:xfrm>
              <a:off x="823652" y="3145389"/>
              <a:ext cx="2466900" cy="11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</a:rPr>
                <a:t>- Quantitative: Mean rating scores, preferences </a:t>
              </a:r>
              <a:endParaRPr sz="1100">
                <a:solidFill>
                  <a:srgbClr val="FFFFFF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</a:rPr>
                <a:t>- Qualitative: Highlighting main themes, categorizing </a:t>
              </a:r>
              <a:endParaRPr sz="1200"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308" name="Google Shape;308;p20"/>
          <p:cNvGraphicFramePr/>
          <p:nvPr/>
        </p:nvGraphicFramePr>
        <p:xfrm>
          <a:off x="246113" y="2179100"/>
          <a:ext cx="3186300" cy="1189050"/>
        </p:xfrm>
        <a:graphic>
          <a:graphicData uri="http://schemas.openxmlformats.org/drawingml/2006/table">
            <a:tbl>
              <a:tblPr>
                <a:noFill/>
                <a:tableStyleId>{0BC580BE-3246-4A43-9BEA-0640EE04A958}</a:tableStyleId>
              </a:tblPr>
              <a:tblGrid>
                <a:gridCol w="60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3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/>
                        <a:t>Why?</a:t>
                      </a:r>
                      <a:endParaRPr sz="800" b="1"/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b="1"/>
                        <a:t>M</a:t>
                      </a:r>
                      <a:r>
                        <a:rPr lang="en-GB" sz="800" b="1" baseline="-25000"/>
                        <a:t>rating</a:t>
                      </a:r>
                      <a:r>
                        <a:rPr lang="en-GB" sz="500"/>
                        <a:t>(out of 10)</a:t>
                      </a:r>
                      <a:endParaRPr sz="500"/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/>
                        <a:t>Pref.choice</a:t>
                      </a:r>
                      <a:endParaRPr sz="800" b="1"/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/>
                        <a:t>Halo</a:t>
                      </a:r>
                      <a:endParaRPr sz="800" b="1"/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clarity</a:t>
                      </a:r>
                      <a:endParaRPr sz="800"/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5.28</a:t>
                      </a:r>
                      <a:endParaRPr sz="800"/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11/43</a:t>
                      </a:r>
                      <a:endParaRPr sz="800"/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/>
                        <a:t>Nbhd</a:t>
                      </a:r>
                      <a:endParaRPr sz="800" b="1"/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differentiation</a:t>
                      </a:r>
                      <a:endParaRPr sz="800"/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6.74</a:t>
                      </a:r>
                      <a:endParaRPr sz="800"/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22/43</a:t>
                      </a:r>
                      <a:endParaRPr sz="800"/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/>
                        <a:t>Grey</a:t>
                      </a:r>
                      <a:endParaRPr sz="800" b="1"/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aesthetic &amp; clarity</a:t>
                      </a:r>
                      <a:endParaRPr sz="800"/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5.37</a:t>
                      </a:r>
                      <a:endParaRPr sz="800"/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10/43</a:t>
                      </a:r>
                      <a:endParaRPr sz="800"/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9" name="Google Shape;309;p20"/>
          <p:cNvGrpSpPr/>
          <p:nvPr/>
        </p:nvGrpSpPr>
        <p:grpSpPr>
          <a:xfrm>
            <a:off x="104712" y="860263"/>
            <a:ext cx="3469146" cy="1189066"/>
            <a:chOff x="146962" y="940638"/>
            <a:chExt cx="3469146" cy="1189066"/>
          </a:xfrm>
        </p:grpSpPr>
        <p:pic>
          <p:nvPicPr>
            <p:cNvPr id="310" name="Google Shape;310;p20"/>
            <p:cNvPicPr preferRelativeResize="0"/>
            <p:nvPr/>
          </p:nvPicPr>
          <p:blipFill rotWithShape="1">
            <a:blip r:embed="rId5">
              <a:alphaModFix/>
            </a:blip>
            <a:srcRect l="23740" r="9964"/>
            <a:stretch/>
          </p:blipFill>
          <p:spPr>
            <a:xfrm>
              <a:off x="146962" y="1366439"/>
              <a:ext cx="897254" cy="761249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11" name="Google Shape;311;p20"/>
            <p:cNvPicPr preferRelativeResize="0"/>
            <p:nvPr/>
          </p:nvPicPr>
          <p:blipFill rotWithShape="1">
            <a:blip r:embed="rId6">
              <a:alphaModFix/>
            </a:blip>
            <a:srcRect l="23201" r="10678"/>
            <a:stretch/>
          </p:blipFill>
          <p:spPr>
            <a:xfrm>
              <a:off x="2710360" y="1366438"/>
              <a:ext cx="897250" cy="763266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12" name="Google Shape;312;p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200634" y="1366441"/>
              <a:ext cx="1353298" cy="761254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grpSp>
          <p:nvGrpSpPr>
            <p:cNvPr id="313" name="Google Shape;313;p20"/>
            <p:cNvGrpSpPr/>
            <p:nvPr/>
          </p:nvGrpSpPr>
          <p:grpSpPr>
            <a:xfrm>
              <a:off x="253091" y="940638"/>
              <a:ext cx="683742" cy="354000"/>
              <a:chOff x="541674" y="86263"/>
              <a:chExt cx="837304" cy="354000"/>
            </a:xfrm>
          </p:grpSpPr>
          <p:sp>
            <p:nvSpPr>
              <p:cNvPr id="314" name="Google Shape;314;p20"/>
              <p:cNvSpPr/>
              <p:nvPr/>
            </p:nvSpPr>
            <p:spPr>
              <a:xfrm>
                <a:off x="541674" y="142537"/>
                <a:ext cx="837300" cy="256800"/>
              </a:xfrm>
              <a:prstGeom prst="roundRect">
                <a:avLst>
                  <a:gd name="adj" fmla="val 16667"/>
                </a:avLst>
              </a:prstGeom>
              <a:solidFill>
                <a:srgbClr val="66666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0"/>
              <p:cNvSpPr txBox="1"/>
              <p:nvPr/>
            </p:nvSpPr>
            <p:spPr>
              <a:xfrm>
                <a:off x="541678" y="86263"/>
                <a:ext cx="8373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 b="1">
                    <a:solidFill>
                      <a:srgbClr val="FFFFFF"/>
                    </a:solidFill>
                  </a:rPr>
                  <a:t>Halo</a:t>
                </a:r>
                <a:endParaRPr sz="11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16" name="Google Shape;316;p20"/>
            <p:cNvGrpSpPr/>
            <p:nvPr/>
          </p:nvGrpSpPr>
          <p:grpSpPr>
            <a:xfrm>
              <a:off x="1222338" y="940693"/>
              <a:ext cx="1309896" cy="353883"/>
              <a:chOff x="1702950" y="206838"/>
              <a:chExt cx="1423800" cy="438300"/>
            </a:xfrm>
          </p:grpSpPr>
          <p:sp>
            <p:nvSpPr>
              <p:cNvPr id="317" name="Google Shape;317;p20"/>
              <p:cNvSpPr/>
              <p:nvPr/>
            </p:nvSpPr>
            <p:spPr>
              <a:xfrm>
                <a:off x="1702950" y="257500"/>
                <a:ext cx="1423800" cy="320700"/>
              </a:xfrm>
              <a:prstGeom prst="roundRect">
                <a:avLst>
                  <a:gd name="adj" fmla="val 16667"/>
                </a:avLst>
              </a:prstGeom>
              <a:solidFill>
                <a:srgbClr val="66666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0"/>
              <p:cNvSpPr txBox="1"/>
              <p:nvPr/>
            </p:nvSpPr>
            <p:spPr>
              <a:xfrm>
                <a:off x="1745763" y="206838"/>
                <a:ext cx="1353300" cy="43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 b="1">
                    <a:solidFill>
                      <a:srgbClr val="FFFFFF"/>
                    </a:solidFill>
                  </a:rPr>
                  <a:t>Neighbourhood</a:t>
                </a:r>
                <a:endParaRPr sz="11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19" name="Google Shape;319;p20"/>
            <p:cNvGrpSpPr/>
            <p:nvPr/>
          </p:nvGrpSpPr>
          <p:grpSpPr>
            <a:xfrm>
              <a:off x="2718881" y="940638"/>
              <a:ext cx="897227" cy="354000"/>
              <a:chOff x="351175" y="3455825"/>
              <a:chExt cx="1262100" cy="354000"/>
            </a:xfrm>
          </p:grpSpPr>
          <p:sp>
            <p:nvSpPr>
              <p:cNvPr id="320" name="Google Shape;320;p20"/>
              <p:cNvSpPr/>
              <p:nvPr/>
            </p:nvSpPr>
            <p:spPr>
              <a:xfrm>
                <a:off x="351175" y="3512075"/>
                <a:ext cx="1262100" cy="256800"/>
              </a:xfrm>
              <a:prstGeom prst="roundRect">
                <a:avLst>
                  <a:gd name="adj" fmla="val 16667"/>
                </a:avLst>
              </a:prstGeom>
              <a:solidFill>
                <a:srgbClr val="66666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0"/>
              <p:cNvSpPr txBox="1"/>
              <p:nvPr/>
            </p:nvSpPr>
            <p:spPr>
              <a:xfrm>
                <a:off x="413125" y="3455825"/>
                <a:ext cx="11382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 b="1">
                    <a:solidFill>
                      <a:srgbClr val="FFFFFF"/>
                    </a:solidFill>
                  </a:rPr>
                  <a:t>Grey Out</a:t>
                </a:r>
                <a:endParaRPr sz="1100" b="1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22" name="Google Shape;322;p20"/>
          <p:cNvSpPr txBox="1"/>
          <p:nvPr/>
        </p:nvSpPr>
        <p:spPr>
          <a:xfrm>
            <a:off x="1018591" y="389263"/>
            <a:ext cx="83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FFFFF"/>
                </a:solidFill>
              </a:rPr>
              <a:t>Mini Map</a:t>
            </a:r>
            <a:endParaRPr sz="1200" b="1">
              <a:solidFill>
                <a:srgbClr val="FFFFFF"/>
              </a:solidFill>
            </a:endParaRPr>
          </a:p>
        </p:txBody>
      </p:sp>
      <p:pic>
        <p:nvPicPr>
          <p:cNvPr id="323" name="Google Shape;323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27475" y="2410825"/>
            <a:ext cx="2429799" cy="167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4" name="Google Shape;324;p20"/>
          <p:cNvSpPr txBox="1"/>
          <p:nvPr/>
        </p:nvSpPr>
        <p:spPr>
          <a:xfrm>
            <a:off x="4502425" y="2010625"/>
            <a:ext cx="207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</a:rPr>
              <a:t>Disabilities Module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325" name="Google Shape;325;p20"/>
          <p:cNvSpPr/>
          <p:nvPr/>
        </p:nvSpPr>
        <p:spPr>
          <a:xfrm>
            <a:off x="228600" y="76200"/>
            <a:ext cx="2627700" cy="572700"/>
          </a:xfrm>
          <a:prstGeom prst="roundRect">
            <a:avLst>
              <a:gd name="adj" fmla="val 16667"/>
            </a:avLst>
          </a:prstGeom>
          <a:solidFill>
            <a:srgbClr val="2C3E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0"/>
          <p:cNvSpPr txBox="1">
            <a:spLocks noGrp="1"/>
          </p:cNvSpPr>
          <p:nvPr>
            <p:ph type="title"/>
          </p:nvPr>
        </p:nvSpPr>
        <p:spPr>
          <a:xfrm>
            <a:off x="104700" y="46350"/>
            <a:ext cx="2875500" cy="632400"/>
          </a:xfrm>
          <a:prstGeom prst="rect">
            <a:avLst/>
          </a:prstGeom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b="1">
                <a:solidFill>
                  <a:srgbClr val="FFFFFF"/>
                </a:solidFill>
              </a:rPr>
              <a:t>EVALUATE</a:t>
            </a:r>
            <a:endParaRPr sz="3020" b="1">
              <a:solidFill>
                <a:srgbClr val="FFFFFF"/>
              </a:solidFill>
            </a:endParaRPr>
          </a:p>
        </p:txBody>
      </p:sp>
      <p:cxnSp>
        <p:nvCxnSpPr>
          <p:cNvPr id="327" name="Google Shape;327;p20"/>
          <p:cNvCxnSpPr>
            <a:cxnSpLocks/>
          </p:cNvCxnSpPr>
          <p:nvPr/>
        </p:nvCxnSpPr>
        <p:spPr>
          <a:xfrm flipH="1">
            <a:off x="6228123" y="-48412"/>
            <a:ext cx="539384" cy="1677187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Google Shape;328;p20"/>
          <p:cNvCxnSpPr>
            <a:cxnSpLocks/>
          </p:cNvCxnSpPr>
          <p:nvPr/>
        </p:nvCxnSpPr>
        <p:spPr>
          <a:xfrm flipH="1">
            <a:off x="6842916" y="1920500"/>
            <a:ext cx="188334" cy="17613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Google Shape;329;p20"/>
          <p:cNvCxnSpPr>
            <a:cxnSpLocks/>
          </p:cNvCxnSpPr>
          <p:nvPr/>
        </p:nvCxnSpPr>
        <p:spPr>
          <a:xfrm flipH="1">
            <a:off x="7138988" y="3244150"/>
            <a:ext cx="2136262" cy="499175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0" name="Google Shape;330;p20"/>
          <p:cNvSpPr txBox="1"/>
          <p:nvPr/>
        </p:nvSpPr>
        <p:spPr>
          <a:xfrm>
            <a:off x="387562" y="3516750"/>
            <a:ext cx="3186300" cy="134460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C3E50"/>
                </a:solidFill>
              </a:rPr>
              <a:t>Sample qualitative questions</a:t>
            </a:r>
            <a:endParaRPr sz="1200">
              <a:solidFill>
                <a:srgbClr val="2C3E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2C3E50"/>
                </a:solidFill>
              </a:rPr>
              <a:t>2. Was there a specific solution to the “Large Tapestry Problem” that you found particularly useful? Explain. </a:t>
            </a:r>
            <a:endParaRPr sz="700">
              <a:solidFill>
                <a:srgbClr val="2C3E5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2C3E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2C3E50"/>
                </a:solidFill>
              </a:rPr>
              <a:t>4. Is there another functionality/feature you would have found more useful to help with the "Large Tapestry Problem"? Please describe.</a:t>
            </a:r>
            <a:endParaRPr sz="700">
              <a:solidFill>
                <a:srgbClr val="2C3E5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2C3E5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2C3E50"/>
                </a:solidFill>
              </a:rPr>
              <a:t>5. Do you feel that you fully understood the purpose of this study and the information/feedback we are trying to capture?</a:t>
            </a:r>
            <a:endParaRPr sz="700">
              <a:solidFill>
                <a:srgbClr val="2C3E5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BD01D-1C56-1542-9769-5919E8F467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/>
          <p:nvPr/>
        </p:nvSpPr>
        <p:spPr>
          <a:xfrm>
            <a:off x="4145000" y="266725"/>
            <a:ext cx="1474500" cy="57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595959"/>
                </a:solidFill>
              </a:rPr>
              <a:t>Findings</a:t>
            </a:r>
            <a:endParaRPr sz="2200">
              <a:solidFill>
                <a:srgbClr val="595959"/>
              </a:solidFill>
            </a:endParaRPr>
          </a:p>
        </p:txBody>
      </p:sp>
      <p:grpSp>
        <p:nvGrpSpPr>
          <p:cNvPr id="337" name="Google Shape;337;p21"/>
          <p:cNvGrpSpPr/>
          <p:nvPr/>
        </p:nvGrpSpPr>
        <p:grpSpPr>
          <a:xfrm>
            <a:off x="6260828" y="76200"/>
            <a:ext cx="2807401" cy="3170798"/>
            <a:chOff x="6170771" y="79"/>
            <a:chExt cx="2739997" cy="3093763"/>
          </a:xfrm>
        </p:grpSpPr>
        <p:pic>
          <p:nvPicPr>
            <p:cNvPr id="338" name="Google Shape;338;p21"/>
            <p:cNvPicPr preferRelativeResize="0"/>
            <p:nvPr/>
          </p:nvPicPr>
          <p:blipFill rotWithShape="1">
            <a:blip r:embed="rId3">
              <a:alphaModFix/>
            </a:blip>
            <a:srcRect l="14682" t="8850" r="14320" b="6618"/>
            <a:stretch/>
          </p:blipFill>
          <p:spPr>
            <a:xfrm>
              <a:off x="6170771" y="79"/>
              <a:ext cx="2739997" cy="3093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21"/>
            <p:cNvSpPr txBox="1"/>
            <p:nvPr/>
          </p:nvSpPr>
          <p:spPr>
            <a:xfrm>
              <a:off x="6588801" y="592750"/>
              <a:ext cx="2258700" cy="100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</a:rPr>
                <a:t>Features (mockups):</a:t>
              </a:r>
              <a:endParaRPr sz="1100" dirty="0">
                <a:solidFill>
                  <a:srgbClr val="FFFFFF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Char char="-"/>
              </a:pPr>
              <a:r>
                <a:rPr lang="en-GB" sz="1100" dirty="0">
                  <a:solidFill>
                    <a:srgbClr val="FFFFFF"/>
                  </a:solidFill>
                </a:rPr>
                <a:t>Chose </a:t>
              </a:r>
              <a:r>
                <a:rPr lang="en-GB" sz="1100" b="1" dirty="0">
                  <a:solidFill>
                    <a:srgbClr val="FFFFFF"/>
                  </a:solidFill>
                </a:rPr>
                <a:t>mini map</a:t>
              </a:r>
              <a:r>
                <a:rPr lang="en-GB" sz="1100" dirty="0">
                  <a:solidFill>
                    <a:srgbClr val="FFFFFF"/>
                  </a:solidFill>
                </a:rPr>
                <a:t> nearly every time</a:t>
              </a:r>
              <a:endParaRPr sz="1100" dirty="0">
                <a:solidFill>
                  <a:srgbClr val="FFFFFF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Char char="-"/>
              </a:pPr>
              <a:r>
                <a:rPr lang="en-GB" sz="1100" dirty="0">
                  <a:solidFill>
                    <a:srgbClr val="FFFFFF"/>
                  </a:solidFill>
                </a:rPr>
                <a:t>Indifferent to </a:t>
              </a:r>
              <a:r>
                <a:rPr lang="en-GB" sz="1100" b="1" dirty="0">
                  <a:solidFill>
                    <a:srgbClr val="FFFFFF"/>
                  </a:solidFill>
                </a:rPr>
                <a:t>magnifier</a:t>
              </a:r>
              <a:endParaRPr sz="1100" b="1" dirty="0">
                <a:solidFill>
                  <a:srgbClr val="FFFFFF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Char char="-"/>
              </a:pPr>
              <a:r>
                <a:rPr lang="en-GB" sz="1100" dirty="0">
                  <a:solidFill>
                    <a:srgbClr val="FFFFFF"/>
                  </a:solidFill>
                </a:rPr>
                <a:t>Prefer </a:t>
              </a:r>
              <a:r>
                <a:rPr lang="en-GB" sz="1100" b="1" dirty="0">
                  <a:solidFill>
                    <a:srgbClr val="FFFFFF"/>
                  </a:solidFill>
                </a:rPr>
                <a:t>no zoom </a:t>
              </a:r>
              <a:endParaRPr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340" name="Google Shape;340;p21"/>
            <p:cNvSpPr txBox="1"/>
            <p:nvPr/>
          </p:nvSpPr>
          <p:spPr>
            <a:xfrm>
              <a:off x="6402650" y="1501050"/>
              <a:ext cx="2190900" cy="11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</a:rPr>
                <a:t>Qualitative:</a:t>
              </a:r>
              <a:endParaRPr sz="1100">
                <a:solidFill>
                  <a:srgbClr val="FFFFFF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Char char="-"/>
              </a:pPr>
              <a:r>
                <a:rPr lang="en-GB" sz="1100">
                  <a:solidFill>
                    <a:srgbClr val="FFFFFF"/>
                  </a:solidFill>
                </a:rPr>
                <a:t>Preferred zoom</a:t>
              </a:r>
              <a:endParaRPr sz="1100">
                <a:solidFill>
                  <a:srgbClr val="FFFFFF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Char char="-"/>
              </a:pPr>
              <a:r>
                <a:rPr lang="en-GB" sz="1100">
                  <a:solidFill>
                    <a:srgbClr val="FFFFFF"/>
                  </a:solidFill>
                </a:rPr>
                <a:t>Aesthetic appeal, visual clarity, categorization or differentiation, and findability</a:t>
              </a: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341" name="Google Shape;341;p21"/>
          <p:cNvGrpSpPr/>
          <p:nvPr/>
        </p:nvGrpSpPr>
        <p:grpSpPr>
          <a:xfrm>
            <a:off x="228600" y="968125"/>
            <a:ext cx="3462437" cy="1145774"/>
            <a:chOff x="228600" y="890038"/>
            <a:chExt cx="3462437" cy="1145774"/>
          </a:xfrm>
        </p:grpSpPr>
        <p:grpSp>
          <p:nvGrpSpPr>
            <p:cNvPr id="342" name="Google Shape;342;p21"/>
            <p:cNvGrpSpPr/>
            <p:nvPr/>
          </p:nvGrpSpPr>
          <p:grpSpPr>
            <a:xfrm>
              <a:off x="1548514" y="890038"/>
              <a:ext cx="948000" cy="369300"/>
              <a:chOff x="1047939" y="96150"/>
              <a:chExt cx="948000" cy="369300"/>
            </a:xfrm>
          </p:grpSpPr>
          <p:sp>
            <p:nvSpPr>
              <p:cNvPr id="343" name="Google Shape;343;p21"/>
              <p:cNvSpPr/>
              <p:nvPr/>
            </p:nvSpPr>
            <p:spPr>
              <a:xfrm>
                <a:off x="1103287" y="152399"/>
                <a:ext cx="837300" cy="256800"/>
              </a:xfrm>
              <a:prstGeom prst="roundRect">
                <a:avLst>
                  <a:gd name="adj" fmla="val 16667"/>
                </a:avLst>
              </a:prstGeom>
              <a:solidFill>
                <a:srgbClr val="66666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1"/>
              <p:cNvSpPr txBox="1"/>
              <p:nvPr/>
            </p:nvSpPr>
            <p:spPr>
              <a:xfrm>
                <a:off x="1047939" y="96150"/>
                <a:ext cx="948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solidFill>
                      <a:srgbClr val="FFFFFF"/>
                    </a:solidFill>
                  </a:rPr>
                  <a:t>Magnifier</a:t>
                </a:r>
                <a:endParaRPr sz="12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45" name="Google Shape;345;p21"/>
            <p:cNvGrpSpPr/>
            <p:nvPr/>
          </p:nvGrpSpPr>
          <p:grpSpPr>
            <a:xfrm>
              <a:off x="228600" y="890038"/>
              <a:ext cx="3462437" cy="1145774"/>
              <a:chOff x="228600" y="890038"/>
              <a:chExt cx="3462437" cy="1145774"/>
            </a:xfrm>
          </p:grpSpPr>
          <p:pic>
            <p:nvPicPr>
              <p:cNvPr id="346" name="Google Shape;346;p21"/>
              <p:cNvPicPr preferRelativeResize="0"/>
              <p:nvPr/>
            </p:nvPicPr>
            <p:blipFill rotWithShape="1">
              <a:blip r:embed="rId4">
                <a:alphaModFix/>
              </a:blip>
              <a:srcRect l="33450" t="45153" r="29521" b="9038"/>
              <a:stretch/>
            </p:blipFill>
            <p:spPr>
              <a:xfrm>
                <a:off x="1460037" y="1268987"/>
                <a:ext cx="1088102" cy="757199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347" name="Google Shape;347;p21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28600" y="1259362"/>
                <a:ext cx="1088125" cy="776449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grpSp>
            <p:nvGrpSpPr>
              <p:cNvPr id="348" name="Google Shape;348;p21"/>
              <p:cNvGrpSpPr/>
              <p:nvPr/>
            </p:nvGrpSpPr>
            <p:grpSpPr>
              <a:xfrm>
                <a:off x="354016" y="890038"/>
                <a:ext cx="837309" cy="369300"/>
                <a:chOff x="1027078" y="111450"/>
                <a:chExt cx="837309" cy="369300"/>
              </a:xfrm>
            </p:grpSpPr>
            <p:sp>
              <p:nvSpPr>
                <p:cNvPr id="349" name="Google Shape;349;p21"/>
                <p:cNvSpPr/>
                <p:nvPr/>
              </p:nvSpPr>
              <p:spPr>
                <a:xfrm>
                  <a:off x="1027087" y="152399"/>
                  <a:ext cx="837300" cy="2568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6666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1"/>
                <p:cNvSpPr txBox="1"/>
                <p:nvPr/>
              </p:nvSpPr>
              <p:spPr>
                <a:xfrm>
                  <a:off x="1027078" y="111450"/>
                  <a:ext cx="8373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200" b="1">
                      <a:solidFill>
                        <a:srgbClr val="FFFFFF"/>
                      </a:solidFill>
                    </a:rPr>
                    <a:t>Mini Map</a:t>
                  </a:r>
                  <a:endParaRPr sz="1200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51" name="Google Shape;351;p21"/>
              <p:cNvGrpSpPr/>
              <p:nvPr/>
            </p:nvGrpSpPr>
            <p:grpSpPr>
              <a:xfrm>
                <a:off x="2853728" y="923725"/>
                <a:ext cx="837309" cy="369300"/>
                <a:chOff x="1179478" y="111450"/>
                <a:chExt cx="837309" cy="369300"/>
              </a:xfrm>
            </p:grpSpPr>
            <p:sp>
              <p:nvSpPr>
                <p:cNvPr id="352" name="Google Shape;352;p21"/>
                <p:cNvSpPr/>
                <p:nvPr/>
              </p:nvSpPr>
              <p:spPr>
                <a:xfrm>
                  <a:off x="1179487" y="152399"/>
                  <a:ext cx="837300" cy="2568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6666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1"/>
                <p:cNvSpPr txBox="1"/>
                <p:nvPr/>
              </p:nvSpPr>
              <p:spPr>
                <a:xfrm>
                  <a:off x="1179478" y="111450"/>
                  <a:ext cx="8373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200" b="1">
                      <a:solidFill>
                        <a:srgbClr val="FFFFFF"/>
                      </a:solidFill>
                    </a:rPr>
                    <a:t>Zoom</a:t>
                  </a:r>
                  <a:endParaRPr sz="1200" b="1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354" name="Google Shape;354;p21"/>
          <p:cNvSpPr/>
          <p:nvPr/>
        </p:nvSpPr>
        <p:spPr>
          <a:xfrm>
            <a:off x="228600" y="76200"/>
            <a:ext cx="2627700" cy="572700"/>
          </a:xfrm>
          <a:prstGeom prst="roundRect">
            <a:avLst>
              <a:gd name="adj" fmla="val 16667"/>
            </a:avLst>
          </a:prstGeom>
          <a:solidFill>
            <a:srgbClr val="2C3E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title"/>
          </p:nvPr>
        </p:nvSpPr>
        <p:spPr>
          <a:xfrm>
            <a:off x="104700" y="52200"/>
            <a:ext cx="2875500" cy="620700"/>
          </a:xfrm>
          <a:prstGeom prst="rect">
            <a:avLst/>
          </a:prstGeom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b="1">
                <a:solidFill>
                  <a:srgbClr val="FFFFFF"/>
                </a:solidFill>
              </a:rPr>
              <a:t>EVALUATE</a:t>
            </a:r>
            <a:endParaRPr sz="3020" b="1">
              <a:solidFill>
                <a:srgbClr val="FFFFFF"/>
              </a:solidFill>
            </a:endParaRPr>
          </a:p>
        </p:txBody>
      </p:sp>
      <p:pic>
        <p:nvPicPr>
          <p:cNvPr id="357" name="Google Shape;35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0800" y="1378300"/>
            <a:ext cx="1218024" cy="68514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35" name="Google Shape;335;p21"/>
          <p:cNvCxnSpPr>
            <a:cxnSpLocks/>
          </p:cNvCxnSpPr>
          <p:nvPr/>
        </p:nvCxnSpPr>
        <p:spPr>
          <a:xfrm flipV="1">
            <a:off x="2930200" y="2113898"/>
            <a:ext cx="3451724" cy="3061902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E8977E-8A4A-884C-AC2B-8665A0DBC6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356" name="Google Shape;356;p21"/>
          <p:cNvGraphicFramePr/>
          <p:nvPr>
            <p:extLst>
              <p:ext uri="{D42A27DB-BD31-4B8C-83A1-F6EECF244321}">
                <p14:modId xmlns:p14="http://schemas.microsoft.com/office/powerpoint/2010/main" val="2601579331"/>
              </p:ext>
            </p:extLst>
          </p:nvPr>
        </p:nvGraphicFramePr>
        <p:xfrm>
          <a:off x="167825" y="2433113"/>
          <a:ext cx="6214099" cy="2413990"/>
        </p:xfrm>
        <a:graphic>
          <a:graphicData uri="http://schemas.openxmlformats.org/drawingml/2006/table">
            <a:tbl>
              <a:tblPr>
                <a:noFill/>
                <a:tableStyleId>{0BC580BE-3246-4A43-9BEA-0640EE04A958}</a:tableStyleId>
              </a:tblPr>
              <a:tblGrid>
                <a:gridCol w="44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6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/>
                        <a:t>Zoom</a:t>
                      </a:r>
                      <a:endParaRPr sz="8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/>
                        <a:t>No Zoom</a:t>
                      </a:r>
                      <a:endParaRPr sz="800" b="1" dirty="0"/>
                    </a:p>
                  </a:txBody>
                  <a:tcPr marL="91425" marR="91425" marT="91425" marB="91425">
                    <a:lnL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2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/>
                        <a:t>No Mag</a:t>
                      </a:r>
                      <a:endParaRPr sz="800" b="1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>
                          <a:solidFill>
                            <a:schemeClr val="dk1"/>
                          </a:solidFill>
                          <a:highlight>
                            <a:srgbClr val="D0E0E3"/>
                          </a:highlight>
                        </a:rPr>
                        <a:t>Mag</a:t>
                      </a:r>
                      <a:endParaRPr sz="800" b="1">
                        <a:solidFill>
                          <a:schemeClr val="dk1"/>
                        </a:solidFill>
                        <a:highlight>
                          <a:srgbClr val="D0E0E3"/>
                        </a:highlight>
                      </a:endParaRPr>
                    </a:p>
                  </a:txBody>
                  <a:tcPr marL="91425" marR="91425" marT="91425" marB="91425"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/>
                        <a:t>OUT OF 4</a:t>
                      </a:r>
                      <a:endParaRPr sz="800" b="1"/>
                    </a:p>
                  </a:txBody>
                  <a:tcPr marL="91425" marR="91425" marT="90000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>
                          <a:highlight>
                            <a:srgbClr val="EAD1DC"/>
                          </a:highlight>
                        </a:rPr>
                        <a:t>MM</a:t>
                      </a:r>
                      <a:endParaRPr sz="800" b="1">
                        <a:highlight>
                          <a:srgbClr val="EAD1DC"/>
                        </a:highlight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/>
                        <a:t>No MM</a:t>
                      </a:r>
                      <a:endParaRPr sz="800" b="1"/>
                    </a:p>
                  </a:txBody>
                  <a:tcPr marL="91425" marR="91425" marT="91425" marB="91425"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/>
                        <a:t>OUT OF 4</a:t>
                      </a:r>
                      <a:endParaRPr sz="800" b="1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/>
                        <a:t>OUT OF 8</a:t>
                      </a:r>
                      <a:endParaRPr sz="800" b="1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/>
                        <a:t>No MM </a:t>
                      </a:r>
                      <a:r>
                        <a:rPr lang="en-GB" sz="800"/>
                        <a:t>vs</a:t>
                      </a:r>
                      <a:r>
                        <a:rPr lang="en-GB" sz="800" b="1"/>
                        <a:t> </a:t>
                      </a:r>
                      <a:r>
                        <a:rPr lang="en-GB" sz="800" b="1">
                          <a:highlight>
                            <a:srgbClr val="EAD1DC"/>
                          </a:highlight>
                        </a:rPr>
                        <a:t>MM</a:t>
                      </a:r>
                      <a:endParaRPr sz="800" b="1">
                        <a:highlight>
                          <a:srgbClr val="EAD1DC"/>
                        </a:highlight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>
                          <a:solidFill>
                            <a:schemeClr val="dk1"/>
                          </a:solidFill>
                        </a:rPr>
                        <a:t>No MM </a:t>
                      </a: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vs</a:t>
                      </a:r>
                      <a:r>
                        <a:rPr lang="en-GB" sz="800" b="1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sz="800" b="1">
                          <a:solidFill>
                            <a:schemeClr val="dk1"/>
                          </a:solidFill>
                          <a:highlight>
                            <a:srgbClr val="EAD1DC"/>
                          </a:highlight>
                        </a:rPr>
                        <a:t>MM</a:t>
                      </a:r>
                      <a:endParaRPr sz="800" b="1"/>
                    </a:p>
                  </a:txBody>
                  <a:tcPr marL="91425" marR="91425" marT="91425" marB="91425"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/>
                        <a:t>No mag </a:t>
                      </a:r>
                      <a:r>
                        <a:rPr lang="en-GB" sz="800"/>
                        <a:t>vs</a:t>
                      </a:r>
                      <a:r>
                        <a:rPr lang="en-GB" sz="800" b="1"/>
                        <a:t> </a:t>
                      </a:r>
                      <a:r>
                        <a:rPr lang="en-GB" sz="800" b="1">
                          <a:highlight>
                            <a:srgbClr val="D0E0E3"/>
                          </a:highlight>
                        </a:rPr>
                        <a:t>Mag</a:t>
                      </a:r>
                      <a:endParaRPr sz="800" b="1">
                        <a:highlight>
                          <a:srgbClr val="D0E0E3"/>
                        </a:highlight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>
                          <a:highlight>
                            <a:srgbClr val="D0E0E3"/>
                          </a:highlight>
                        </a:rPr>
                        <a:t>Mag</a:t>
                      </a:r>
                      <a:r>
                        <a:rPr lang="en-GB" sz="800" b="1"/>
                        <a:t> </a:t>
                      </a:r>
                      <a:r>
                        <a:rPr lang="en-GB" sz="800"/>
                        <a:t>vs</a:t>
                      </a:r>
                      <a:r>
                        <a:rPr lang="en-GB" sz="800" b="1"/>
                        <a:t> No mag</a:t>
                      </a:r>
                      <a:endParaRPr sz="800" b="1"/>
                    </a:p>
                  </a:txBody>
                  <a:tcPr marL="91425" marR="91425" marT="91425" marB="91425"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/>
                        <a:t>Halo</a:t>
                      </a:r>
                      <a:endParaRPr sz="800" b="1"/>
                    </a:p>
                  </a:txBody>
                  <a:tcPr marL="91425" marR="91425" marT="91425" marB="9142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   1.1   vs   </a:t>
                      </a:r>
                      <a:r>
                        <a:rPr lang="en-GB" sz="800">
                          <a:highlight>
                            <a:srgbClr val="EAD1DC"/>
                          </a:highlight>
                        </a:rPr>
                        <a:t>1.2</a:t>
                      </a:r>
                      <a:br>
                        <a:rPr lang="en-GB" sz="800"/>
                      </a:br>
                      <a:r>
                        <a:rPr lang="en-GB" sz="800"/>
                        <a:t>(19/43 vs </a:t>
                      </a:r>
                      <a:r>
                        <a:rPr lang="en-GB" sz="800">
                          <a:highlight>
                            <a:srgbClr val="D9EAD3"/>
                          </a:highlight>
                        </a:rPr>
                        <a:t>24/43</a:t>
                      </a:r>
                      <a:r>
                        <a:rPr lang="en-GB" sz="800"/>
                        <a:t>)</a:t>
                      </a:r>
                      <a:endParaRPr sz="8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   1.3   vs   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highlight>
                            <a:srgbClr val="EAD1DC"/>
                          </a:highlight>
                        </a:rPr>
                        <a:t>1.4</a:t>
                      </a:r>
                      <a:br>
                        <a:rPr lang="en-GB" sz="800">
                          <a:solidFill>
                            <a:schemeClr val="dk1"/>
                          </a:solidFill>
                        </a:rPr>
                      </a:b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(15/43 vs 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</a:rPr>
                        <a:t>28/43</a:t>
                      </a: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)</a:t>
                      </a:r>
                      <a:endParaRPr sz="800"/>
                    </a:p>
                  </a:txBody>
                  <a:tcPr marL="91425" marR="91425" marT="91425" marB="91425"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highlight>
                            <a:srgbClr val="D9D2E9"/>
                          </a:highlight>
                        </a:rPr>
                        <a:t>1.4</a:t>
                      </a:r>
                      <a:endParaRPr sz="800">
                        <a:highlight>
                          <a:srgbClr val="D9D2E9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(18/43)</a:t>
                      </a:r>
                      <a:endParaRPr sz="8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   1.5   vs   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highlight>
                            <a:srgbClr val="D0E0E3"/>
                          </a:highlight>
                        </a:rPr>
                        <a:t>1.6</a:t>
                      </a:r>
                      <a:br>
                        <a:rPr lang="en-GB" sz="800">
                          <a:solidFill>
                            <a:schemeClr val="dk1"/>
                          </a:solidFill>
                        </a:rPr>
                      </a:b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</a:rPr>
                        <a:t>22/43</a:t>
                      </a: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 vs 21/43)</a:t>
                      </a:r>
                      <a:endParaRPr sz="800"/>
                    </a:p>
                  </a:txBody>
                  <a:tcPr marL="91425" marR="91425" marT="91425" marB="91425">
                    <a:lnL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   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highlight>
                            <a:srgbClr val="D0E0E3"/>
                          </a:highlight>
                        </a:rPr>
                        <a:t>1.7</a:t>
                      </a: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   vs   1.8</a:t>
                      </a:r>
                      <a:br>
                        <a:rPr lang="en-GB" sz="800">
                          <a:solidFill>
                            <a:schemeClr val="dk1"/>
                          </a:solidFill>
                        </a:rPr>
                      </a:b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</a:rPr>
                        <a:t>24/43</a:t>
                      </a: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 vs 19/43)</a:t>
                      </a:r>
                      <a:endParaRPr sz="800"/>
                    </a:p>
                  </a:txBody>
                  <a:tcPr marL="91425" marR="91425" marT="91425" marB="91425"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highlight>
                            <a:srgbClr val="D0E0E3"/>
                          </a:highlight>
                        </a:rPr>
                        <a:t>1.7</a:t>
                      </a:r>
                      <a:endParaRPr sz="800">
                        <a:highlight>
                          <a:srgbClr val="D0E0E3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(24/43)</a:t>
                      </a:r>
                      <a:endParaRPr sz="8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highlight>
                            <a:srgbClr val="D9D2E9"/>
                          </a:highlight>
                        </a:rPr>
                        <a:t>1.6</a:t>
                      </a:r>
                      <a:endParaRPr sz="800">
                        <a:highlight>
                          <a:srgbClr val="D9D2E9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(8/43)</a:t>
                      </a:r>
                      <a:endParaRPr sz="8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/>
                        <a:t>Nbhd</a:t>
                      </a:r>
                      <a:endParaRPr sz="800" b="1"/>
                    </a:p>
                  </a:txBody>
                  <a:tcPr marL="91425" marR="91425" marT="91425" marB="9142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   2.1   vs   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highlight>
                            <a:srgbClr val="EAD1DC"/>
                          </a:highlight>
                        </a:rPr>
                        <a:t>2.2</a:t>
                      </a:r>
                      <a:br>
                        <a:rPr lang="en-GB" sz="800">
                          <a:solidFill>
                            <a:schemeClr val="dk1"/>
                          </a:solidFill>
                        </a:rPr>
                      </a:b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(18/43 vs 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</a:rPr>
                        <a:t>25/43</a:t>
                      </a: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)</a:t>
                      </a:r>
                      <a:endParaRPr sz="8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   2.3   vs   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highlight>
                            <a:srgbClr val="EAD1DC"/>
                          </a:highlight>
                        </a:rPr>
                        <a:t>2.4</a:t>
                      </a:r>
                      <a:br>
                        <a:rPr lang="en-GB" sz="800">
                          <a:solidFill>
                            <a:schemeClr val="dk1"/>
                          </a:solidFill>
                        </a:rPr>
                      </a:b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(17/43 vs 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</a:rPr>
                        <a:t>26/43</a:t>
                      </a: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)</a:t>
                      </a:r>
                      <a:endParaRPr sz="800"/>
                    </a:p>
                  </a:txBody>
                  <a:tcPr marL="91425" marR="91425" marT="91425" marB="91425"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highlight>
                            <a:srgbClr val="D9D2E9"/>
                          </a:highlight>
                        </a:rPr>
                        <a:t>2.4</a:t>
                      </a:r>
                      <a:endParaRPr sz="800">
                        <a:highlight>
                          <a:srgbClr val="D9D2E9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(16/43)</a:t>
                      </a:r>
                      <a:endParaRPr sz="8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   2.5   vs   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highlight>
                            <a:srgbClr val="D0E0E3"/>
                          </a:highlight>
                        </a:rPr>
                        <a:t>2.6</a:t>
                      </a:r>
                      <a:br>
                        <a:rPr lang="en-GB" sz="800">
                          <a:solidFill>
                            <a:schemeClr val="dk1"/>
                          </a:solidFill>
                        </a:rPr>
                      </a:b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(21/43 vs 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</a:rPr>
                        <a:t>22/43</a:t>
                      </a: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)</a:t>
                      </a:r>
                      <a:endParaRPr sz="800"/>
                    </a:p>
                  </a:txBody>
                  <a:tcPr marL="91425" marR="91425" marT="91425" marB="91425">
                    <a:lnL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   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highlight>
                            <a:srgbClr val="D0E0E3"/>
                          </a:highlight>
                        </a:rPr>
                        <a:t>2.7</a:t>
                      </a: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   vs   2.8</a:t>
                      </a:r>
                      <a:br>
                        <a:rPr lang="en-GB" sz="800">
                          <a:solidFill>
                            <a:schemeClr val="dk1"/>
                          </a:solidFill>
                        </a:rPr>
                      </a:b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</a:rPr>
                        <a:t>22/43</a:t>
                      </a: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 vs 21/43)</a:t>
                      </a:r>
                      <a:endParaRPr sz="800"/>
                    </a:p>
                  </a:txBody>
                  <a:tcPr marL="91425" marR="91425" marT="91425" marB="91425"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highlight>
                            <a:srgbClr val="D9D2E9"/>
                          </a:highlight>
                        </a:rPr>
                        <a:t>2.6</a:t>
                      </a:r>
                      <a:endParaRPr sz="800">
                        <a:highlight>
                          <a:srgbClr val="D9D2E9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(13/43)</a:t>
                      </a:r>
                      <a:endParaRPr sz="8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highlight>
                            <a:srgbClr val="D9D2E9"/>
                          </a:highlight>
                        </a:rPr>
                        <a:t>2.6</a:t>
                      </a:r>
                      <a:endParaRPr sz="800">
                        <a:highlight>
                          <a:srgbClr val="D9D2E9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(11/43)</a:t>
                      </a:r>
                      <a:endParaRPr sz="8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/>
                        <a:t>Grey</a:t>
                      </a:r>
                      <a:endParaRPr sz="800" b="1"/>
                    </a:p>
                  </a:txBody>
                  <a:tcPr marL="91425" marR="91425" marT="91425" marB="9142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</a:rPr>
                        <a:t>   3.1   vs   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highlight>
                            <a:srgbClr val="EAD1DC"/>
                          </a:highlight>
                        </a:rPr>
                        <a:t>3.2</a:t>
                      </a:r>
                      <a:br>
                        <a:rPr lang="en-GB" sz="800" dirty="0">
                          <a:solidFill>
                            <a:schemeClr val="dk1"/>
                          </a:solidFill>
                        </a:rPr>
                      </a:br>
                      <a:r>
                        <a:rPr lang="en-GB" sz="800" dirty="0">
                          <a:solidFill>
                            <a:schemeClr val="dk1"/>
                          </a:solidFill>
                        </a:rPr>
                        <a:t>(17/43 vs 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</a:rPr>
                        <a:t>26/43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</a:rPr>
                        <a:t>)</a:t>
                      </a:r>
                      <a:endParaRPr sz="8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   3.3   vs   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highlight>
                            <a:srgbClr val="EAD1DC"/>
                          </a:highlight>
                        </a:rPr>
                        <a:t>3.4</a:t>
                      </a:r>
                      <a:br>
                        <a:rPr lang="en-GB" sz="800">
                          <a:solidFill>
                            <a:schemeClr val="dk1"/>
                          </a:solidFill>
                        </a:rPr>
                      </a:b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(18/43 vs 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</a:rPr>
                        <a:t>25/43</a:t>
                      </a: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)</a:t>
                      </a:r>
                      <a:endParaRPr sz="800"/>
                    </a:p>
                  </a:txBody>
                  <a:tcPr marL="91425" marR="91425" marT="91425" marB="91425"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highlight>
                            <a:srgbClr val="D9D2E9"/>
                          </a:highlight>
                        </a:rPr>
                        <a:t>3.4</a:t>
                      </a:r>
                      <a:endParaRPr sz="800">
                        <a:highlight>
                          <a:srgbClr val="D9D2E9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(15/43)</a:t>
                      </a:r>
                      <a:endParaRPr sz="8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</a:rPr>
                        <a:t>   3.5   vs   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highlight>
                            <a:srgbClr val="D0E0E3"/>
                          </a:highlight>
                        </a:rPr>
                        <a:t>3.6</a:t>
                      </a:r>
                      <a:br>
                        <a:rPr lang="en-GB" sz="800" dirty="0">
                          <a:solidFill>
                            <a:schemeClr val="dk1"/>
                          </a:solidFill>
                        </a:rPr>
                      </a:br>
                      <a:r>
                        <a:rPr lang="en-GB" sz="800" dirty="0">
                          <a:solidFill>
                            <a:schemeClr val="dk1"/>
                          </a:solidFill>
                        </a:rPr>
                        <a:t>(20/43 vs 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</a:rPr>
                        <a:t>23/43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</a:rPr>
                        <a:t>)</a:t>
                      </a:r>
                      <a:endParaRPr sz="800" dirty="0"/>
                    </a:p>
                  </a:txBody>
                  <a:tcPr marL="91425" marR="91425" marT="91425" marB="91425">
                    <a:lnL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   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highlight>
                            <a:srgbClr val="D0E0E3"/>
                          </a:highlight>
                        </a:rPr>
                        <a:t>3.7</a:t>
                      </a: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   vs   3.8</a:t>
                      </a:r>
                      <a:br>
                        <a:rPr lang="en-GB" sz="800">
                          <a:solidFill>
                            <a:schemeClr val="dk1"/>
                          </a:solidFill>
                        </a:rPr>
                      </a:b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</a:rPr>
                        <a:t>25/43</a:t>
                      </a:r>
                      <a:r>
                        <a:rPr lang="en-GB" sz="800">
                          <a:solidFill>
                            <a:schemeClr val="dk1"/>
                          </a:solidFill>
                        </a:rPr>
                        <a:t> vs 18/43)</a:t>
                      </a:r>
                      <a:endParaRPr sz="800"/>
                    </a:p>
                  </a:txBody>
                  <a:tcPr marL="91425" marR="91425" marT="91425" marB="91425"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highlight>
                            <a:srgbClr val="EAD1DC"/>
                          </a:highlight>
                        </a:rPr>
                        <a:t>3.5</a:t>
                      </a:r>
                      <a:endParaRPr sz="800">
                        <a:highlight>
                          <a:srgbClr val="EAD1DC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(12/43)</a:t>
                      </a:r>
                      <a:endParaRPr sz="8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highlight>
                            <a:srgbClr val="D9D2E9"/>
                          </a:highlight>
                        </a:rPr>
                        <a:t>3.6</a:t>
                      </a:r>
                      <a:r>
                        <a:rPr lang="en-GB" sz="800" dirty="0"/>
                        <a:t> &amp; 3.8 (both 8/43)</a:t>
                      </a:r>
                      <a:endParaRPr sz="8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22"/>
          <p:cNvPicPr preferRelativeResize="0"/>
          <p:nvPr/>
        </p:nvPicPr>
        <p:blipFill rotWithShape="1">
          <a:blip r:embed="rId3">
            <a:alphaModFix/>
          </a:blip>
          <a:srcRect l="14682" t="8850" r="14320" b="6618"/>
          <a:stretch/>
        </p:blipFill>
        <p:spPr>
          <a:xfrm>
            <a:off x="4433125" y="193949"/>
            <a:ext cx="3878400" cy="437496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2"/>
          <p:cNvSpPr txBox="1">
            <a:spLocks noGrp="1"/>
          </p:cNvSpPr>
          <p:nvPr>
            <p:ph type="body" idx="1"/>
          </p:nvPr>
        </p:nvSpPr>
        <p:spPr>
          <a:xfrm>
            <a:off x="4859250" y="1085288"/>
            <a:ext cx="2823900" cy="25923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dirty="0">
                <a:solidFill>
                  <a:srgbClr val="FFFFFF"/>
                </a:solidFill>
              </a:rPr>
              <a:t>Order effect with mockups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dirty="0">
                <a:solidFill>
                  <a:srgbClr val="FFFFFF"/>
                </a:solidFill>
              </a:rPr>
              <a:t>Neighbourhoods visualization more detailed and complex than others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dirty="0">
                <a:solidFill>
                  <a:srgbClr val="FFFFFF"/>
                </a:solidFill>
              </a:rPr>
              <a:t>Loading issues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dirty="0">
                <a:solidFill>
                  <a:srgbClr val="FFFFFF"/>
                </a:solidFill>
              </a:rPr>
              <a:t>No control for familiarity with Tapestry</a:t>
            </a:r>
            <a:endParaRPr sz="2200" dirty="0">
              <a:solidFill>
                <a:srgbClr val="FFFFFF"/>
              </a:solidFill>
            </a:endParaRPr>
          </a:p>
        </p:txBody>
      </p:sp>
      <p:grpSp>
        <p:nvGrpSpPr>
          <p:cNvPr id="364" name="Google Shape;364;p22"/>
          <p:cNvGrpSpPr/>
          <p:nvPr/>
        </p:nvGrpSpPr>
        <p:grpSpPr>
          <a:xfrm>
            <a:off x="1011260" y="2132305"/>
            <a:ext cx="2875530" cy="3013030"/>
            <a:chOff x="761552" y="2453200"/>
            <a:chExt cx="2471874" cy="2592300"/>
          </a:xfrm>
        </p:grpSpPr>
        <p:pic>
          <p:nvPicPr>
            <p:cNvPr id="365" name="Google Shape;365;p22"/>
            <p:cNvPicPr preferRelativeResize="0"/>
            <p:nvPr/>
          </p:nvPicPr>
          <p:blipFill rotWithShape="1">
            <a:blip r:embed="rId4">
              <a:alphaModFix/>
            </a:blip>
            <a:srcRect l="13814" t="11260" r="10570" b="9663"/>
            <a:stretch/>
          </p:blipFill>
          <p:spPr>
            <a:xfrm>
              <a:off x="761552" y="2453200"/>
              <a:ext cx="2471874" cy="259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17706" y="3235052"/>
              <a:ext cx="1745043" cy="10349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7" name="Google Shape;367;p22"/>
            <p:cNvSpPr txBox="1"/>
            <p:nvPr/>
          </p:nvSpPr>
          <p:spPr>
            <a:xfrm>
              <a:off x="1405575" y="2699425"/>
              <a:ext cx="1183800" cy="34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2"/>
                  </a:solidFill>
                </a:rPr>
                <a:t>Example</a:t>
              </a:r>
              <a:endParaRPr b="1">
                <a:solidFill>
                  <a:schemeClr val="dk2"/>
                </a:solidFill>
              </a:endParaRPr>
            </a:p>
          </p:txBody>
        </p:sp>
      </p:grpSp>
      <p:cxnSp>
        <p:nvCxnSpPr>
          <p:cNvPr id="368" name="Google Shape;368;p22"/>
          <p:cNvCxnSpPr>
            <a:cxnSpLocks/>
          </p:cNvCxnSpPr>
          <p:nvPr/>
        </p:nvCxnSpPr>
        <p:spPr>
          <a:xfrm flipV="1">
            <a:off x="3722101" y="2818788"/>
            <a:ext cx="796780" cy="269684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22"/>
          <p:cNvCxnSpPr/>
          <p:nvPr/>
        </p:nvCxnSpPr>
        <p:spPr>
          <a:xfrm rot="10800000" flipH="1">
            <a:off x="8052250" y="1286525"/>
            <a:ext cx="1180800" cy="2388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0" name="Google Shape;37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9409" y="3929102"/>
            <a:ext cx="875557" cy="96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1" name="Google Shape;371;p22"/>
          <p:cNvCxnSpPr>
            <a:cxnSpLocks/>
          </p:cNvCxnSpPr>
          <p:nvPr/>
        </p:nvCxnSpPr>
        <p:spPr>
          <a:xfrm>
            <a:off x="7694250" y="3795075"/>
            <a:ext cx="617275" cy="50530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2" name="Google Shape;372;p22"/>
          <p:cNvSpPr/>
          <p:nvPr/>
        </p:nvSpPr>
        <p:spPr>
          <a:xfrm>
            <a:off x="1237275" y="976725"/>
            <a:ext cx="1901100" cy="57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rgbClr val="595959"/>
                </a:solidFill>
              </a:rPr>
              <a:t>Limitations</a:t>
            </a:r>
            <a:endParaRPr sz="2200">
              <a:solidFill>
                <a:srgbClr val="595959"/>
              </a:solidFill>
            </a:endParaRPr>
          </a:p>
        </p:txBody>
      </p:sp>
      <p:sp>
        <p:nvSpPr>
          <p:cNvPr id="373" name="Google Shape;373;p22"/>
          <p:cNvSpPr/>
          <p:nvPr/>
        </p:nvSpPr>
        <p:spPr>
          <a:xfrm>
            <a:off x="228600" y="76200"/>
            <a:ext cx="2627700" cy="572700"/>
          </a:xfrm>
          <a:prstGeom prst="roundRect">
            <a:avLst>
              <a:gd name="adj" fmla="val 16667"/>
            </a:avLst>
          </a:prstGeom>
          <a:solidFill>
            <a:srgbClr val="2C3E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title"/>
          </p:nvPr>
        </p:nvSpPr>
        <p:spPr>
          <a:xfrm>
            <a:off x="104700" y="23850"/>
            <a:ext cx="2875500" cy="677400"/>
          </a:xfrm>
          <a:prstGeom prst="rect">
            <a:avLst/>
          </a:prstGeom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b="1">
                <a:solidFill>
                  <a:srgbClr val="FFFFFF"/>
                </a:solidFill>
              </a:rPr>
              <a:t>EVALUATE</a:t>
            </a:r>
            <a:endParaRPr sz="3020" b="1">
              <a:solidFill>
                <a:srgbClr val="FFFFFF"/>
              </a:solidFill>
            </a:endParaRPr>
          </a:p>
        </p:txBody>
      </p:sp>
      <p:cxnSp>
        <p:nvCxnSpPr>
          <p:cNvPr id="375" name="Google Shape;375;p22"/>
          <p:cNvCxnSpPr/>
          <p:nvPr/>
        </p:nvCxnSpPr>
        <p:spPr>
          <a:xfrm>
            <a:off x="-58750" y="1882310"/>
            <a:ext cx="4548900" cy="14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77D6F-F633-F649-BCF6-05938236F9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23"/>
          <p:cNvPicPr preferRelativeResize="0"/>
          <p:nvPr/>
        </p:nvPicPr>
        <p:blipFill rotWithShape="1">
          <a:blip r:embed="rId3">
            <a:alphaModFix/>
          </a:blip>
          <a:srcRect l="14682" t="8850" r="14320" b="6618"/>
          <a:stretch/>
        </p:blipFill>
        <p:spPr>
          <a:xfrm>
            <a:off x="4848475" y="725813"/>
            <a:ext cx="3806250" cy="42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3"/>
          <p:cNvSpPr/>
          <p:nvPr/>
        </p:nvSpPr>
        <p:spPr>
          <a:xfrm>
            <a:off x="3411750" y="450375"/>
            <a:ext cx="2320500" cy="603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595959"/>
                </a:solidFill>
              </a:rPr>
              <a:t>Future Directions </a:t>
            </a:r>
            <a:endParaRPr sz="2000">
              <a:solidFill>
                <a:srgbClr val="595959"/>
              </a:solidFill>
            </a:endParaRPr>
          </a:p>
        </p:txBody>
      </p:sp>
      <p:sp>
        <p:nvSpPr>
          <p:cNvPr id="391" name="Google Shape;391;p23"/>
          <p:cNvSpPr txBox="1"/>
          <p:nvPr/>
        </p:nvSpPr>
        <p:spPr>
          <a:xfrm>
            <a:off x="5386750" y="1765900"/>
            <a:ext cx="31428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rgbClr val="FFFFFF"/>
                </a:solidFill>
              </a:rPr>
              <a:t>Tapestry 3.0: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en-GB" sz="1500" dirty="0">
                <a:solidFill>
                  <a:srgbClr val="FFFFFF"/>
                </a:solidFill>
              </a:rPr>
              <a:t>Information remains displayed at different levels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en-GB" sz="1500" dirty="0">
                <a:solidFill>
                  <a:srgbClr val="FFFFFF"/>
                </a:solidFill>
              </a:rPr>
              <a:t>Scale nodes when zooming in, to preserve hierarchy</a:t>
            </a:r>
            <a:endParaRPr sz="15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rgbClr val="FFFFFF"/>
                </a:solidFill>
              </a:rPr>
              <a:t>Will implement mini map</a:t>
            </a:r>
            <a:endParaRPr sz="15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rgbClr val="FFFFFF"/>
                </a:solidFill>
              </a:rPr>
              <a:t>Node sidebar (node information)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392" name="Google Shape;392;p23"/>
          <p:cNvSpPr/>
          <p:nvPr/>
        </p:nvSpPr>
        <p:spPr>
          <a:xfrm>
            <a:off x="228600" y="76200"/>
            <a:ext cx="2627700" cy="572700"/>
          </a:xfrm>
          <a:prstGeom prst="roundRect">
            <a:avLst>
              <a:gd name="adj" fmla="val 16667"/>
            </a:avLst>
          </a:prstGeom>
          <a:solidFill>
            <a:srgbClr val="2C3E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3"/>
          <p:cNvSpPr txBox="1">
            <a:spLocks noGrp="1"/>
          </p:cNvSpPr>
          <p:nvPr>
            <p:ph type="title"/>
          </p:nvPr>
        </p:nvSpPr>
        <p:spPr>
          <a:xfrm>
            <a:off x="104688" y="76200"/>
            <a:ext cx="2875500" cy="572700"/>
          </a:xfrm>
          <a:prstGeom prst="rect">
            <a:avLst/>
          </a:prstGeom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b="1">
                <a:solidFill>
                  <a:srgbClr val="FFFFFF"/>
                </a:solidFill>
              </a:rPr>
              <a:t>EVALUATE</a:t>
            </a:r>
            <a:endParaRPr sz="3020" b="1">
              <a:solidFill>
                <a:srgbClr val="FFFFFF"/>
              </a:solidFill>
            </a:endParaRP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1CEA5EF1-4508-E944-86C8-28C24FC3540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cxnSp>
        <p:nvCxnSpPr>
          <p:cNvPr id="380" name="Google Shape;380;p23"/>
          <p:cNvCxnSpPr>
            <a:cxnSpLocks/>
          </p:cNvCxnSpPr>
          <p:nvPr/>
        </p:nvCxnSpPr>
        <p:spPr>
          <a:xfrm flipV="1">
            <a:off x="-154112" y="2514166"/>
            <a:ext cx="5084870" cy="1283634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83" name="Google Shape;383;p23"/>
          <p:cNvGrpSpPr/>
          <p:nvPr/>
        </p:nvGrpSpPr>
        <p:grpSpPr>
          <a:xfrm>
            <a:off x="228600" y="796778"/>
            <a:ext cx="1884178" cy="4028594"/>
            <a:chOff x="7659417" y="367075"/>
            <a:chExt cx="1340193" cy="2921600"/>
          </a:xfrm>
        </p:grpSpPr>
        <p:pic>
          <p:nvPicPr>
            <p:cNvPr id="384" name="Google Shape;384;p23"/>
            <p:cNvPicPr preferRelativeResize="0"/>
            <p:nvPr/>
          </p:nvPicPr>
          <p:blipFill rotWithShape="1">
            <a:blip r:embed="rId4">
              <a:alphaModFix/>
            </a:blip>
            <a:srcRect r="66760"/>
            <a:stretch/>
          </p:blipFill>
          <p:spPr>
            <a:xfrm>
              <a:off x="7659417" y="367075"/>
              <a:ext cx="1340174" cy="89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23"/>
            <p:cNvPicPr preferRelativeResize="0"/>
            <p:nvPr/>
          </p:nvPicPr>
          <p:blipFill rotWithShape="1">
            <a:blip r:embed="rId4">
              <a:alphaModFix/>
            </a:blip>
            <a:srcRect l="33601" r="33159"/>
            <a:stretch/>
          </p:blipFill>
          <p:spPr>
            <a:xfrm>
              <a:off x="7659436" y="1380300"/>
              <a:ext cx="1340174" cy="89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23"/>
            <p:cNvPicPr preferRelativeResize="0"/>
            <p:nvPr/>
          </p:nvPicPr>
          <p:blipFill rotWithShape="1">
            <a:blip r:embed="rId4">
              <a:alphaModFix/>
            </a:blip>
            <a:srcRect l="66760"/>
            <a:stretch/>
          </p:blipFill>
          <p:spPr>
            <a:xfrm>
              <a:off x="7659433" y="2393525"/>
              <a:ext cx="1340174" cy="895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7" name="Google Shape;387;p23"/>
          <p:cNvGrpSpPr/>
          <p:nvPr/>
        </p:nvGrpSpPr>
        <p:grpSpPr>
          <a:xfrm>
            <a:off x="2142677" y="1288756"/>
            <a:ext cx="1884237" cy="3854702"/>
            <a:chOff x="2881625" y="1470950"/>
            <a:chExt cx="1354300" cy="2854700"/>
          </a:xfrm>
        </p:grpSpPr>
        <p:pic>
          <p:nvPicPr>
            <p:cNvPr id="388" name="Google Shape;388;p23"/>
            <p:cNvPicPr preferRelativeResize="0"/>
            <p:nvPr/>
          </p:nvPicPr>
          <p:blipFill rotWithShape="1">
            <a:blip r:embed="rId5">
              <a:alphaModFix/>
            </a:blip>
            <a:srcRect l="66410"/>
            <a:stretch/>
          </p:blipFill>
          <p:spPr>
            <a:xfrm>
              <a:off x="2881625" y="3456525"/>
              <a:ext cx="1354300" cy="869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23"/>
            <p:cNvPicPr preferRelativeResize="0"/>
            <p:nvPr/>
          </p:nvPicPr>
          <p:blipFill rotWithShape="1">
            <a:blip r:embed="rId5">
              <a:alphaModFix/>
            </a:blip>
            <a:srcRect r="67517"/>
            <a:stretch/>
          </p:blipFill>
          <p:spPr>
            <a:xfrm>
              <a:off x="2903950" y="1470950"/>
              <a:ext cx="1309648" cy="869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23"/>
            <p:cNvPicPr preferRelativeResize="0"/>
            <p:nvPr/>
          </p:nvPicPr>
          <p:blipFill rotWithShape="1">
            <a:blip r:embed="rId5">
              <a:alphaModFix/>
            </a:blip>
            <a:srcRect l="32944" r="33465"/>
            <a:stretch/>
          </p:blipFill>
          <p:spPr>
            <a:xfrm>
              <a:off x="2881625" y="2463750"/>
              <a:ext cx="1354300" cy="869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1196</Words>
  <Application>Microsoft Macintosh PowerPoint</Application>
  <PresentationFormat>On-screen Show (16:9)</PresentationFormat>
  <Paragraphs>278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Simple Light</vt:lpstr>
      <vt:lpstr>2) DEFINE</vt:lpstr>
      <vt:lpstr>EMPATHIZE</vt:lpstr>
      <vt:lpstr>DEFINE </vt:lpstr>
      <vt:lpstr>IDEATE</vt:lpstr>
      <vt:lpstr>PROTOTYPE &amp; TEST</vt:lpstr>
      <vt:lpstr>EVALUATE</vt:lpstr>
      <vt:lpstr>EVALUATE</vt:lpstr>
      <vt:lpstr>EVALUATE</vt:lpstr>
      <vt:lpstr>EVALUATE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2) DEFINE</dc:title>
  <cp:lastModifiedBy>melbutt98@gmail.com</cp:lastModifiedBy>
  <cp:revision>8</cp:revision>
  <dcterms:modified xsi:type="dcterms:W3CDTF">2021-03-18T00:11:43Z</dcterms:modified>
</cp:coreProperties>
</file>